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4"/>
  </p:notesMasterIdLst>
  <p:sldIdLst>
    <p:sldId id="256" r:id="rId2"/>
    <p:sldId id="257" r:id="rId3"/>
    <p:sldId id="270" r:id="rId4"/>
    <p:sldId id="277" r:id="rId5"/>
    <p:sldId id="258" r:id="rId6"/>
    <p:sldId id="273" r:id="rId7"/>
    <p:sldId id="259" r:id="rId8"/>
    <p:sldId id="271" r:id="rId9"/>
    <p:sldId id="261" r:id="rId10"/>
    <p:sldId id="287" r:id="rId11"/>
    <p:sldId id="285" r:id="rId12"/>
    <p:sldId id="267" r:id="rId13"/>
    <p:sldId id="284" r:id="rId14"/>
    <p:sldId id="272" r:id="rId15"/>
    <p:sldId id="262" r:id="rId16"/>
    <p:sldId id="263" r:id="rId17"/>
    <p:sldId id="264" r:id="rId18"/>
    <p:sldId id="275" r:id="rId19"/>
    <p:sldId id="283" r:id="rId20"/>
    <p:sldId id="265" r:id="rId21"/>
    <p:sldId id="276" r:id="rId22"/>
    <p:sldId id="274" r:id="rId23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2F92"/>
    <a:srgbClr val="FF6666"/>
    <a:srgbClr val="008BF0"/>
    <a:srgbClr val="AB4CF6"/>
    <a:srgbClr val="FFAD8E"/>
    <a:srgbClr val="A91C18"/>
    <a:srgbClr val="008000"/>
    <a:srgbClr val="800000"/>
    <a:srgbClr val="FF0000"/>
    <a:srgbClr val="EAEAE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1996" autoAdjust="0"/>
    <p:restoredTop sz="96926" autoAdjust="0"/>
  </p:normalViewPr>
  <p:slideViewPr>
    <p:cSldViewPr snapToGrid="0" snapToObjects="1">
      <p:cViewPr varScale="1">
        <p:scale>
          <a:sx n="119" d="100"/>
          <a:sy n="119" d="100"/>
        </p:scale>
        <p:origin x="192" y="36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media/image1.png>
</file>

<file path=ppt/media/image10.jpeg>
</file>

<file path=ppt/media/image11.JPG>
</file>

<file path=ppt/media/image12.JPG>
</file>

<file path=ppt/media/image13.JPG>
</file>

<file path=ppt/media/image14.tiff>
</file>

<file path=ppt/media/image15.JPG>
</file>

<file path=ppt/media/image16.JPG>
</file>

<file path=ppt/media/image17.jpeg>
</file>

<file path=ppt/media/image18.tiff>
</file>

<file path=ppt/media/image19.tiff>
</file>

<file path=ppt/media/image2.jpg>
</file>

<file path=ppt/media/image20.jpeg>
</file>

<file path=ppt/media/image21.png>
</file>

<file path=ppt/media/image22.jpeg>
</file>

<file path=ppt/media/image23.jpeg>
</file>

<file path=ppt/media/image24.png>
</file>

<file path=ppt/media/image25.jpg>
</file>

<file path=ppt/media/image26.jpe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508218-B5D4-E74B-A931-DA8EC516F580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2D73AD-C3D6-A744-8E56-4BCF34784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855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743921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-</a:t>
            </a:r>
            <a:r>
              <a:rPr lang="en-US" baseline="0" dirty="0"/>
              <a:t> Hypothesis is that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776484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Kaplan </a:t>
            </a:r>
            <a:r>
              <a:rPr lang="en-US" dirty="0" err="1"/>
              <a:t>meyer</a:t>
            </a:r>
            <a:r>
              <a:rPr lang="en-US" dirty="0"/>
              <a:t> survivorship</a:t>
            </a:r>
            <a:r>
              <a:rPr lang="en-US" baseline="0" dirty="0"/>
              <a:t> curve </a:t>
            </a:r>
          </a:p>
          <a:p>
            <a:r>
              <a:rPr lang="en-US" baseline="0" dirty="0"/>
              <a:t>Separate plots onto 2 slides, show images of larval stage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41323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200" dirty="0">
                <a:latin typeface="Garamond"/>
                <a:cs typeface="Garamond"/>
              </a:rPr>
              <a:t>Size @ 10 months sign. lower in low pH group (</a:t>
            </a:r>
            <a:r>
              <a:rPr lang="en-US" sz="1200" dirty="0" err="1">
                <a:latin typeface="Garamond"/>
                <a:cs typeface="Garamond"/>
              </a:rPr>
              <a:t>kruskal-wallis</a:t>
            </a:r>
            <a:r>
              <a:rPr lang="en-US" sz="1200" dirty="0">
                <a:latin typeface="Garamond"/>
                <a:cs typeface="Garamond"/>
              </a:rPr>
              <a:t> test; </a:t>
            </a:r>
            <a:r>
              <a:rPr lang="en-US" sz="1200" dirty="0" err="1">
                <a:latin typeface="Garamond"/>
                <a:cs typeface="Garamond"/>
              </a:rPr>
              <a:t>glm</a:t>
            </a:r>
            <a:r>
              <a:rPr lang="en-US" sz="1200" dirty="0">
                <a:latin typeface="Garamond"/>
                <a:cs typeface="Garamond"/>
              </a:rPr>
              <a:t> with gamma dist.)</a:t>
            </a:r>
          </a:p>
          <a:p>
            <a:r>
              <a:rPr lang="en-US" sz="1200" dirty="0">
                <a:latin typeface="Garamond"/>
                <a:cs typeface="Garamond"/>
              </a:rPr>
              <a:t>6C group only, as 10C-low group very low survival and bag densities different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193778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57 pouches</a:t>
            </a:r>
            <a:r>
              <a:rPr lang="en-US" baseline="0" dirty="0"/>
              <a:t> per pH history, # animals deployed = 5, 10, or 15 (varied by spawn group) </a:t>
            </a:r>
            <a:endParaRPr lang="en-US" dirty="0"/>
          </a:p>
          <a:p>
            <a:endParaRPr lang="de-DE" dirty="0"/>
          </a:p>
          <a:p>
            <a:r>
              <a:rPr lang="de-DE" dirty="0"/>
              <a:t># BAY HABITAT DEPLOYED</a:t>
            </a:r>
          </a:p>
          <a:p>
            <a:r>
              <a:rPr lang="de-DE" dirty="0"/>
              <a:t># CI  B      180</a:t>
            </a:r>
          </a:p>
          <a:p>
            <a:r>
              <a:rPr lang="de-DE" dirty="0"/>
              <a:t># FB  B      160</a:t>
            </a:r>
          </a:p>
          <a:p>
            <a:r>
              <a:rPr lang="de-DE" dirty="0"/>
              <a:t># PG  B      161</a:t>
            </a:r>
          </a:p>
          <a:p>
            <a:r>
              <a:rPr lang="de-DE" dirty="0"/>
              <a:t># SK  B      164</a:t>
            </a:r>
          </a:p>
          <a:p>
            <a:r>
              <a:rPr lang="de-DE" dirty="0"/>
              <a:t># CI  E      149</a:t>
            </a:r>
          </a:p>
          <a:p>
            <a:r>
              <a:rPr lang="de-DE" dirty="0"/>
              <a:t># FB  E      180</a:t>
            </a:r>
          </a:p>
          <a:p>
            <a:r>
              <a:rPr lang="de-DE" dirty="0"/>
              <a:t># PG  E      144</a:t>
            </a:r>
          </a:p>
          <a:p>
            <a:r>
              <a:rPr lang="de-DE" dirty="0"/>
              <a:t># SK  E      163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13961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65493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Violin plot?</a:t>
            </a:r>
          </a:p>
          <a:p>
            <a:r>
              <a:rPr lang="en-US" dirty="0"/>
              <a:t>Jitter plot?</a:t>
            </a:r>
            <a:r>
              <a:rPr lang="en-US" baseline="0" dirty="0"/>
              <a:t>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65493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MAP:</a:t>
            </a:r>
            <a:r>
              <a:rPr lang="en-US" baseline="0" dirty="0"/>
              <a:t> </a:t>
            </a:r>
            <a:r>
              <a:rPr lang="en-US" dirty="0"/>
              <a:t>Augmented map of 2009 Olympia oyster survey that found some locations Olys are absent entirely or absent in the intertidal.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758726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6F11F-EC2A-4F4E-B6EA-B8510E97C5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004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Reaso</a:t>
            </a:r>
            <a:r>
              <a:rPr lang="en-US" baseline="0" dirty="0"/>
              <a:t>n why we’re interested in exploring adult exposure is that there is an exciting and optimistic theory that a parent’s exposure to stress can make the next generation more resilient to that stress.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baseline="0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baseline="0" dirty="0"/>
              <a:t>This may allow for oysters to respond more quickly to ocean acidification, rather than relying solely on classic adaptation through gene mutation and natural selection.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baseline="0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baseline="0" dirty="0"/>
              <a:t>(Paper: </a:t>
            </a:r>
            <a:r>
              <a:rPr lang="en-US" baseline="0" dirty="0" err="1"/>
              <a:t>putnam</a:t>
            </a:r>
            <a:r>
              <a:rPr lang="en-US" baseline="0" dirty="0"/>
              <a:t> 2016? Jeremias 2018? </a:t>
            </a:r>
            <a:r>
              <a:rPr lang="en-US" baseline="0" dirty="0" err="1"/>
              <a:t>Rondon</a:t>
            </a:r>
            <a:r>
              <a:rPr lang="en-US" baseline="0" dirty="0"/>
              <a:t> 2017?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6F11F-EC2A-4F4E-B6EA-B8510E97C5C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0047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Parker 2012:  </a:t>
            </a:r>
          </a:p>
          <a:p>
            <a:pPr marL="171450" indent="-171450">
              <a:buFontTx/>
              <a:buChar char="-"/>
            </a:pPr>
            <a:r>
              <a:rPr lang="en-US" dirty="0"/>
              <a:t>Parents exposed</a:t>
            </a:r>
            <a:r>
              <a:rPr lang="en-US" baseline="0" dirty="0"/>
              <a:t> during reproductive conditioning 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Larvae from exposed parents larger, grew faster</a:t>
            </a:r>
          </a:p>
          <a:p>
            <a:pPr marL="171450" indent="-171450">
              <a:buFontTx/>
              <a:buChar char="-"/>
            </a:pPr>
            <a:r>
              <a:rPr lang="en-US" baseline="0" dirty="0"/>
              <a:t>Larvae exposed to low pH did OK if parent was exposed. BUT, if exposed to a secondary stressor, not OK</a:t>
            </a:r>
          </a:p>
          <a:p>
            <a:pPr marL="171450" indent="-171450">
              <a:buFontTx/>
              <a:buChar char="-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09680880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2 adult</a:t>
            </a:r>
            <a:r>
              <a:rPr lang="en-US" baseline="0" dirty="0"/>
              <a:t> cohorts 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1688335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8014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70826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3814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11/13/18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tiff"/><Relationship Id="rId5" Type="http://schemas.openxmlformats.org/officeDocument/2006/relationships/image" Target="../media/image13.JPG"/><Relationship Id="rId4" Type="http://schemas.openxmlformats.org/officeDocument/2006/relationships/image" Target="../media/image12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0.jpeg"/><Relationship Id="rId5" Type="http://schemas.openxmlformats.org/officeDocument/2006/relationships/image" Target="../media/image16.JPG"/><Relationship Id="rId4" Type="http://schemas.openxmlformats.org/officeDocument/2006/relationships/image" Target="../media/image15.JP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tiff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jpeg"/><Relationship Id="rId4" Type="http://schemas.openxmlformats.org/officeDocument/2006/relationships/image" Target="../media/image22.jpe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014390"/>
            <a:ext cx="7772400" cy="1470025"/>
          </a:xfrm>
        </p:spPr>
        <p:txBody>
          <a:bodyPr>
            <a:normAutofit/>
          </a:bodyPr>
          <a:lstStyle/>
          <a:p>
            <a:r>
              <a:rPr lang="en-US" dirty="0">
                <a:latin typeface="Garamond"/>
                <a:cs typeface="Garamond"/>
              </a:rPr>
              <a:t>Carry-over effects of parental pH exposure in the Olympia oyster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75424"/>
            <a:ext cx="6400800" cy="1809291"/>
          </a:xfrm>
        </p:spPr>
        <p:txBody>
          <a:bodyPr>
            <a:normAutofit fontScale="70000" lnSpcReduction="20000"/>
          </a:bodyPr>
          <a:lstStyle/>
          <a:p>
            <a:r>
              <a:rPr lang="en-US" dirty="0">
                <a:latin typeface="Garamond"/>
                <a:cs typeface="Garamond"/>
              </a:rPr>
              <a:t>Laura H Spencer</a:t>
            </a:r>
          </a:p>
          <a:p>
            <a:r>
              <a:rPr lang="en-US" dirty="0">
                <a:latin typeface="Garamond"/>
                <a:cs typeface="Garamond"/>
              </a:rPr>
              <a:t>Roberts Lab</a:t>
            </a:r>
          </a:p>
          <a:p>
            <a:r>
              <a:rPr lang="en-US" dirty="0">
                <a:latin typeface="Garamond"/>
                <a:cs typeface="Garamond"/>
              </a:rPr>
              <a:t>School of Aquatic and Fishery Sciences</a:t>
            </a:r>
          </a:p>
          <a:p>
            <a:r>
              <a:rPr lang="en-US" dirty="0">
                <a:latin typeface="Garamond"/>
                <a:cs typeface="Garamond"/>
              </a:rPr>
              <a:t>University of Washington</a:t>
            </a:r>
          </a:p>
          <a:p>
            <a:r>
              <a:rPr lang="en-US" dirty="0">
                <a:latin typeface="Garamond"/>
                <a:cs typeface="Garamond"/>
              </a:rPr>
              <a:t>Graduate Student Symposium 2018</a:t>
            </a:r>
          </a:p>
        </p:txBody>
      </p:sp>
      <p:pic>
        <p:nvPicPr>
          <p:cNvPr id="4" name="Picture 3" descr="Roberts-lab-logo.png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11" y="5217264"/>
            <a:ext cx="1612840" cy="1416619"/>
          </a:xfrm>
          <a:prstGeom prst="rect">
            <a:avLst/>
          </a:prstGeom>
        </p:spPr>
      </p:pic>
      <p:pic>
        <p:nvPicPr>
          <p:cNvPr id="5" name="Picture 4" descr="NSF_logo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066" y="5305384"/>
            <a:ext cx="1328499" cy="1328499"/>
          </a:xfrm>
          <a:prstGeom prst="rect">
            <a:avLst/>
          </a:prstGeom>
        </p:spPr>
      </p:pic>
      <p:pic>
        <p:nvPicPr>
          <p:cNvPr id="6" name="Picture 5" descr="safs_logo3001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641" y="5305384"/>
            <a:ext cx="804147" cy="1328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01409" y="5175411"/>
            <a:ext cx="1859477" cy="7792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28705" y="5305384"/>
            <a:ext cx="1385147" cy="13851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68929" y="6018992"/>
            <a:ext cx="3086751" cy="61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00064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719252" y="99319"/>
            <a:ext cx="8229600" cy="935963"/>
          </a:xfrm>
        </p:spPr>
        <p:txBody>
          <a:bodyPr>
            <a:normAutofit fontScale="90000"/>
          </a:bodyPr>
          <a:lstStyle/>
          <a:p>
            <a:r>
              <a:rPr lang="en-US" cap="small" dirty="0">
                <a:latin typeface="Garamond"/>
                <a:cs typeface="Garamond"/>
              </a:rPr>
              <a:t>Gonad less developed in low pH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FEAA50C-1AC5-8849-B1B0-D4657CDA9FF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63" r="14463"/>
          <a:stretch/>
        </p:blipFill>
        <p:spPr>
          <a:xfrm rot="5400000">
            <a:off x="6384974" y="1321972"/>
            <a:ext cx="2474273" cy="2600163"/>
          </a:xfrm>
          <a:prstGeom prst="rect">
            <a:avLst/>
          </a:prstGeom>
        </p:spPr>
      </p:pic>
      <p:sp>
        <p:nvSpPr>
          <p:cNvPr id="33" name="TextBox 32">
            <a:extLst>
              <a:ext uri="{FF2B5EF4-FFF2-40B4-BE49-F238E27FC236}">
                <a16:creationId xmlns:a16="http://schemas.microsoft.com/office/drawing/2014/main" id="{AA7FE66E-1D34-C64A-9278-9B5DF83623A7}"/>
              </a:ext>
            </a:extLst>
          </p:cNvPr>
          <p:cNvSpPr txBox="1"/>
          <p:nvPr/>
        </p:nvSpPr>
        <p:spPr>
          <a:xfrm>
            <a:off x="3919295" y="1036425"/>
            <a:ext cx="22517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Stage 1: early female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0E905659-EEFC-DC4E-88B3-32790255EE89}"/>
              </a:ext>
            </a:extLst>
          </p:cNvPr>
          <p:cNvSpPr txBox="1"/>
          <p:nvPr/>
        </p:nvSpPr>
        <p:spPr>
          <a:xfrm>
            <a:off x="6568255" y="1047348"/>
            <a:ext cx="210771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2F92"/>
                </a:solidFill>
              </a:rPr>
              <a:t>Stage 3: ripe female</a:t>
            </a:r>
          </a:p>
        </p:txBody>
      </p:sp>
      <p:pic>
        <p:nvPicPr>
          <p:cNvPr id="27" name="Picture 26">
            <a:extLst>
              <a:ext uri="{FF2B5EF4-FFF2-40B4-BE49-F238E27FC236}">
                <a16:creationId xmlns:a16="http://schemas.microsoft.com/office/drawing/2014/main" id="{5C26C1A4-74E4-D34E-BDA0-DDA5FD040A3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392" r="13407"/>
          <a:stretch/>
        </p:blipFill>
        <p:spPr>
          <a:xfrm rot="5400000">
            <a:off x="3655985" y="4150962"/>
            <a:ext cx="2617601" cy="2634880"/>
          </a:xfrm>
          <a:prstGeom prst="rect">
            <a:avLst/>
          </a:prstGeom>
        </p:spPr>
      </p:pic>
      <p:sp>
        <p:nvSpPr>
          <p:cNvPr id="28" name="TextBox 27">
            <a:extLst>
              <a:ext uri="{FF2B5EF4-FFF2-40B4-BE49-F238E27FC236}">
                <a16:creationId xmlns:a16="http://schemas.microsoft.com/office/drawing/2014/main" id="{36C6FF7B-83D2-CA4E-8C00-570F3F528805}"/>
              </a:ext>
            </a:extLst>
          </p:cNvPr>
          <p:cNvSpPr txBox="1"/>
          <p:nvPr/>
        </p:nvSpPr>
        <p:spPr>
          <a:xfrm>
            <a:off x="3878813" y="3918411"/>
            <a:ext cx="200548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C000"/>
                </a:solidFill>
              </a:rPr>
              <a:t>Stage 1: early male</a:t>
            </a:r>
          </a:p>
        </p:txBody>
      </p:sp>
      <p:pic>
        <p:nvPicPr>
          <p:cNvPr id="30" name="Picture 29">
            <a:extLst>
              <a:ext uri="{FF2B5EF4-FFF2-40B4-BE49-F238E27FC236}">
                <a16:creationId xmlns:a16="http://schemas.microsoft.com/office/drawing/2014/main" id="{FCD9B33E-5683-424F-AF7D-54756D4C843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877" r="15921"/>
          <a:stretch/>
        </p:blipFill>
        <p:spPr>
          <a:xfrm rot="5400000">
            <a:off x="6330541" y="4189619"/>
            <a:ext cx="2583124" cy="2600177"/>
          </a:xfrm>
          <a:prstGeom prst="rect">
            <a:avLst/>
          </a:prstGeom>
        </p:spPr>
      </p:pic>
      <p:sp>
        <p:nvSpPr>
          <p:cNvPr id="29" name="TextBox 28">
            <a:extLst>
              <a:ext uri="{FF2B5EF4-FFF2-40B4-BE49-F238E27FC236}">
                <a16:creationId xmlns:a16="http://schemas.microsoft.com/office/drawing/2014/main" id="{0F317B24-0EC6-A244-922A-1C6D6182C843}"/>
              </a:ext>
            </a:extLst>
          </p:cNvPr>
          <p:cNvSpPr txBox="1"/>
          <p:nvPr/>
        </p:nvSpPr>
        <p:spPr>
          <a:xfrm>
            <a:off x="6557497" y="3916657"/>
            <a:ext cx="200548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2F92"/>
                </a:solidFill>
              </a:rPr>
              <a:t>Stage 3: ripe male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648B6CBC-7FA7-5C42-B949-A8D7CE0B6FDE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18752" t="8627" r="12941"/>
          <a:stretch/>
        </p:blipFill>
        <p:spPr>
          <a:xfrm>
            <a:off x="3808151" y="1354397"/>
            <a:ext cx="2474084" cy="2482139"/>
          </a:xfrm>
          <a:prstGeom prst="rect">
            <a:avLst/>
          </a:prstGeom>
        </p:spPr>
      </p:pic>
      <p:pic>
        <p:nvPicPr>
          <p:cNvPr id="36" name="Picture 2" descr="https://lh5.googleusercontent.com/fxCwqO9rf2ap_ErOieWzQu5C29879Anz_-5pKNcWIx1HMaWhuNlLIWo7FYLTdm-N4crhYYbcJDZBXvtyy_RX46OGsyEXHYIb_yX4E3VARAbkTGcwguxF_nVdjs-xyvACPYgBSSmX">
            <a:extLst>
              <a:ext uri="{FF2B5EF4-FFF2-40B4-BE49-F238E27FC236}">
                <a16:creationId xmlns:a16="http://schemas.microsoft.com/office/drawing/2014/main" id="{F7EC9E26-56D9-8842-98DB-464E3AC8B05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743" t="6726" r="65746"/>
          <a:stretch/>
        </p:blipFill>
        <p:spPr bwMode="auto">
          <a:xfrm>
            <a:off x="198568" y="1210333"/>
            <a:ext cx="1804968" cy="5088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7" name="Picture 2" descr="https://lh5.googleusercontent.com/fxCwqO9rf2ap_ErOieWzQu5C29879Anz_-5pKNcWIx1HMaWhuNlLIWo7FYLTdm-N4crhYYbcJDZBXvtyy_RX46OGsyEXHYIb_yX4E3VARAbkTGcwguxF_nVdjs-xyvACPYgBSSmX">
            <a:extLst>
              <a:ext uri="{FF2B5EF4-FFF2-40B4-BE49-F238E27FC236}">
                <a16:creationId xmlns:a16="http://schemas.microsoft.com/office/drawing/2014/main" id="{8147DF5B-D4C1-274E-8ED7-66322093C84A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3561" t="6726" r="48104" b="68245"/>
          <a:stretch/>
        </p:blipFill>
        <p:spPr bwMode="auto">
          <a:xfrm>
            <a:off x="1969018" y="1210498"/>
            <a:ext cx="1696123" cy="13654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85864629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Arrow Connector 19"/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221284" y="1453332"/>
            <a:ext cx="995936" cy="522289"/>
          </a:xfrm>
          <a:prstGeom prst="roundRect">
            <a:avLst/>
          </a:prstGeom>
          <a:solidFill>
            <a:srgbClr val="B3B3B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221808" y="5052876"/>
            <a:ext cx="995936" cy="522289"/>
          </a:xfrm>
          <a:prstGeom prst="roundRect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23" name="Oval 22"/>
          <p:cNvSpPr/>
          <p:nvPr/>
        </p:nvSpPr>
        <p:spPr>
          <a:xfrm>
            <a:off x="221808" y="4103481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Grow</a:t>
            </a:r>
          </a:p>
        </p:txBody>
      </p:sp>
      <p:sp>
        <p:nvSpPr>
          <p:cNvPr id="24" name="Oval 23"/>
          <p:cNvSpPr/>
          <p:nvPr/>
        </p:nvSpPr>
        <p:spPr>
          <a:xfrm>
            <a:off x="157119" y="2232355"/>
            <a:ext cx="1099904" cy="721784"/>
          </a:xfrm>
          <a:prstGeom prst="ellipse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</a:p>
        </p:txBody>
      </p:sp>
      <p:sp>
        <p:nvSpPr>
          <p:cNvPr id="25" name="Oval 24"/>
          <p:cNvSpPr/>
          <p:nvPr/>
        </p:nvSpPr>
        <p:spPr>
          <a:xfrm>
            <a:off x="221808" y="3174733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615771" y="89706"/>
            <a:ext cx="8229600" cy="935963"/>
          </a:xfrm>
        </p:spPr>
        <p:txBody>
          <a:bodyPr>
            <a:normAutofit/>
          </a:bodyPr>
          <a:lstStyle/>
          <a:p>
            <a:r>
              <a:rPr lang="en-US" cap="small" dirty="0">
                <a:latin typeface="Garamond"/>
                <a:cs typeface="Garamond"/>
              </a:rPr>
              <a:t>No sign. effect on gonad sex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56E1B44-FAF5-584B-9116-4B6CE95B927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053" r="11367"/>
          <a:stretch/>
        </p:blipFill>
        <p:spPr>
          <a:xfrm rot="5400000">
            <a:off x="6618113" y="965559"/>
            <a:ext cx="1885014" cy="1838508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DECC9E4-74C0-8E4E-99F8-1266448DE2A5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38" r="14485"/>
          <a:stretch/>
        </p:blipFill>
        <p:spPr>
          <a:xfrm rot="5400000">
            <a:off x="6573688" y="4780885"/>
            <a:ext cx="1973865" cy="1982192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15458C79-0EF0-0E4C-BF16-8BAF8D82A9FC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485" r="14485"/>
          <a:stretch/>
        </p:blipFill>
        <p:spPr>
          <a:xfrm rot="5400000">
            <a:off x="6609187" y="2777967"/>
            <a:ext cx="1914696" cy="2013402"/>
          </a:xfrm>
          <a:prstGeom prst="rect">
            <a:avLst/>
          </a:prstGeom>
        </p:spPr>
      </p:pic>
      <p:grpSp>
        <p:nvGrpSpPr>
          <p:cNvPr id="48" name="Group 47">
            <a:extLst>
              <a:ext uri="{FF2B5EF4-FFF2-40B4-BE49-F238E27FC236}">
                <a16:creationId xmlns:a16="http://schemas.microsoft.com/office/drawing/2014/main" id="{455EA5A8-9052-2246-80F0-59001BD5A645}"/>
              </a:ext>
            </a:extLst>
          </p:cNvPr>
          <p:cNvGrpSpPr/>
          <p:nvPr/>
        </p:nvGrpSpPr>
        <p:grpSpPr>
          <a:xfrm>
            <a:off x="1550357" y="1189094"/>
            <a:ext cx="4526754" cy="4985357"/>
            <a:chOff x="1469297" y="1150567"/>
            <a:chExt cx="4393806" cy="4838940"/>
          </a:xfrm>
        </p:grpSpPr>
        <p:grpSp>
          <p:nvGrpSpPr>
            <p:cNvPr id="40" name="Group 39">
              <a:extLst>
                <a:ext uri="{FF2B5EF4-FFF2-40B4-BE49-F238E27FC236}">
                  <a16:creationId xmlns:a16="http://schemas.microsoft.com/office/drawing/2014/main" id="{E31ED730-5306-604F-B61E-87CCBE3E1478}"/>
                </a:ext>
              </a:extLst>
            </p:cNvPr>
            <p:cNvGrpSpPr/>
            <p:nvPr/>
          </p:nvGrpSpPr>
          <p:grpSpPr>
            <a:xfrm>
              <a:off x="1469297" y="1150567"/>
              <a:ext cx="2927665" cy="4838940"/>
              <a:chOff x="1469297" y="1150567"/>
              <a:chExt cx="2927665" cy="4838940"/>
            </a:xfrm>
          </p:grpSpPr>
          <p:pic>
            <p:nvPicPr>
              <p:cNvPr id="18" name="Picture 2" descr="https://lh5.googleusercontent.com/fxCwqO9rf2ap_ErOieWzQu5C29879Anz_-5pKNcWIx1HMaWhuNlLIWo7FYLTdm-N4crhYYbcJDZBXvtyy_RX46OGsyEXHYIb_yX4E3VARAbkTGcwguxF_nVdjs-xyvACPYgBSSmX">
                <a:extLst>
                  <a:ext uri="{FF2B5EF4-FFF2-40B4-BE49-F238E27FC236}">
                    <a16:creationId xmlns:a16="http://schemas.microsoft.com/office/drawing/2014/main" id="{C3EFA49B-744C-CF46-BD41-8BEB21BB935D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9844" r="14476"/>
              <a:stretch/>
            </p:blipFill>
            <p:spPr bwMode="auto">
              <a:xfrm>
                <a:off x="1469297" y="1150567"/>
                <a:ext cx="2927665" cy="4838940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  <p:pic>
            <p:nvPicPr>
              <p:cNvPr id="44" name="Picture 2" descr="https://lh5.googleusercontent.com/fxCwqO9rf2ap_ErOieWzQu5C29879Anz_-5pKNcWIx1HMaWhuNlLIWo7FYLTdm-N4crhYYbcJDZBXvtyy_RX46OGsyEXHYIb_yX4E3VARAbkTGcwguxF_nVdjs-xyvACPYgBSSmX">
                <a:extLst>
                  <a:ext uri="{FF2B5EF4-FFF2-40B4-BE49-F238E27FC236}">
                    <a16:creationId xmlns:a16="http://schemas.microsoft.com/office/drawing/2014/main" id="{FECFE944-CEB1-EE41-BB75-271F13B83ACC}"/>
                  </a:ext>
                </a:extLst>
              </p:cNvPr>
              <p:cNvPicPr>
                <a:picLocks noChangeAspect="1" noChangeArrowheads="1"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83440" t="31391" r="14456" b="23450"/>
              <a:stretch/>
            </p:blipFill>
            <p:spPr bwMode="auto">
              <a:xfrm>
                <a:off x="4224308" y="1244455"/>
                <a:ext cx="172654" cy="2185199"/>
              </a:xfrm>
              <a:prstGeom prst="rect">
                <a:avLst/>
              </a:prstGeom>
              <a:noFill/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</a:extLst>
            </p:spPr>
          </p:pic>
        </p:grpSp>
        <p:pic>
          <p:nvPicPr>
            <p:cNvPr id="43" name="Picture 2" descr="https://lh5.googleusercontent.com/fxCwqO9rf2ap_ErOieWzQu5C29879Anz_-5pKNcWIx1HMaWhuNlLIWo7FYLTdm-N4crhYYbcJDZBXvtyy_RX46OGsyEXHYIb_yX4E3VARAbkTGcwguxF_nVdjs-xyvACPYgBSSmX">
              <a:extLst>
                <a:ext uri="{FF2B5EF4-FFF2-40B4-BE49-F238E27FC236}">
                  <a16:creationId xmlns:a16="http://schemas.microsoft.com/office/drawing/2014/main" id="{9F7C3A18-04FE-0740-B432-5D10FE823088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83440" t="6633" b="68014"/>
            <a:stretch/>
          </p:blipFill>
          <p:spPr bwMode="auto">
            <a:xfrm>
              <a:off x="4262068" y="3176907"/>
              <a:ext cx="1601035" cy="144557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52" name="TextBox 51">
            <a:extLst>
              <a:ext uri="{FF2B5EF4-FFF2-40B4-BE49-F238E27FC236}">
                <a16:creationId xmlns:a16="http://schemas.microsoft.com/office/drawing/2014/main" id="{4CFED191-B3B3-0C4F-9AB5-835CA83EDBF9}"/>
              </a:ext>
            </a:extLst>
          </p:cNvPr>
          <p:cNvSpPr txBox="1"/>
          <p:nvPr/>
        </p:nvSpPr>
        <p:spPr>
          <a:xfrm>
            <a:off x="5962360" y="1086542"/>
            <a:ext cx="1004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6666"/>
                </a:solidFill>
              </a:rPr>
              <a:t>Female</a:t>
            </a:r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E956DD6D-CD1A-DF43-A15A-57F4E19F1E1B}"/>
              </a:ext>
            </a:extLst>
          </p:cNvPr>
          <p:cNvSpPr txBox="1"/>
          <p:nvPr/>
        </p:nvSpPr>
        <p:spPr>
          <a:xfrm>
            <a:off x="5402940" y="2743990"/>
            <a:ext cx="16910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AB4CF6"/>
                </a:solidFill>
              </a:rPr>
              <a:t>Hermaphroditic</a:t>
            </a:r>
          </a:p>
        </p:txBody>
      </p:sp>
      <p:sp>
        <p:nvSpPr>
          <p:cNvPr id="56" name="TextBox 55">
            <a:extLst>
              <a:ext uri="{FF2B5EF4-FFF2-40B4-BE49-F238E27FC236}">
                <a16:creationId xmlns:a16="http://schemas.microsoft.com/office/drawing/2014/main" id="{F2803681-FCCA-404E-9AEC-5A691DDE1725}"/>
              </a:ext>
            </a:extLst>
          </p:cNvPr>
          <p:cNvSpPr txBox="1"/>
          <p:nvPr/>
        </p:nvSpPr>
        <p:spPr>
          <a:xfrm>
            <a:off x="6238731" y="4722232"/>
            <a:ext cx="100481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008BF0"/>
                </a:solidFill>
              </a:rPr>
              <a:t>Male</a:t>
            </a:r>
          </a:p>
        </p:txBody>
      </p:sp>
    </p:spTree>
    <p:extLst>
      <p:ext uri="{BB962C8B-B14F-4D97-AF65-F5344CB8AC3E}">
        <p14:creationId xmlns:p14="http://schemas.microsoft.com/office/powerpoint/2010/main" val="40199823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93254" y="232664"/>
            <a:ext cx="7738416" cy="1143000"/>
          </a:xfrm>
        </p:spPr>
        <p:txBody>
          <a:bodyPr>
            <a:normAutofit fontScale="90000"/>
          </a:bodyPr>
          <a:lstStyle/>
          <a:p>
            <a:r>
              <a:rPr lang="en-US" cap="small" dirty="0">
                <a:latin typeface="Garamond"/>
                <a:cs typeface="Garamond"/>
              </a:rPr>
              <a:t>Larvae collected &amp; </a:t>
            </a:r>
            <a:br>
              <a:rPr lang="en-US" cap="small" dirty="0">
                <a:latin typeface="Garamond"/>
                <a:cs typeface="Garamond"/>
              </a:rPr>
            </a:br>
            <a:r>
              <a:rPr lang="en-US" cap="small" dirty="0">
                <a:latin typeface="Garamond"/>
                <a:cs typeface="Garamond"/>
              </a:rPr>
              <a:t>counted for 7 weeks</a:t>
            </a:r>
          </a:p>
        </p:txBody>
      </p:sp>
      <p:pic>
        <p:nvPicPr>
          <p:cNvPr id="6" name="Picture 5" descr="IMG_4110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67" b="3302"/>
          <a:stretch/>
        </p:blipFill>
        <p:spPr>
          <a:xfrm>
            <a:off x="1698909" y="1747877"/>
            <a:ext cx="7092527" cy="4751921"/>
          </a:xfrm>
          <a:prstGeom prst="rect">
            <a:avLst/>
          </a:prstGeom>
        </p:spPr>
      </p:pic>
      <p:cxnSp>
        <p:nvCxnSpPr>
          <p:cNvPr id="12" name="Straight Arrow Connector 11"/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Rounded Rectangle 12"/>
          <p:cNvSpPr/>
          <p:nvPr/>
        </p:nvSpPr>
        <p:spPr>
          <a:xfrm>
            <a:off x="221284" y="1453332"/>
            <a:ext cx="995936" cy="522289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4" name="Rounded Rectangle 13"/>
          <p:cNvSpPr/>
          <p:nvPr/>
        </p:nvSpPr>
        <p:spPr>
          <a:xfrm>
            <a:off x="221808" y="5052876"/>
            <a:ext cx="995936" cy="522289"/>
          </a:xfrm>
          <a:prstGeom prst="roundRect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5" name="Oval 14"/>
          <p:cNvSpPr/>
          <p:nvPr/>
        </p:nvSpPr>
        <p:spPr>
          <a:xfrm>
            <a:off x="221808" y="4103481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Grow</a:t>
            </a:r>
          </a:p>
        </p:txBody>
      </p:sp>
      <p:sp>
        <p:nvSpPr>
          <p:cNvPr id="16" name="Oval 15"/>
          <p:cNvSpPr/>
          <p:nvPr/>
        </p:nvSpPr>
        <p:spPr>
          <a:xfrm>
            <a:off x="157119" y="2232355"/>
            <a:ext cx="1099904" cy="721784"/>
          </a:xfrm>
          <a:prstGeom prst="ellipse">
            <a:avLst/>
          </a:prstGeom>
          <a:solidFill>
            <a:srgbClr val="B3B3B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</a:p>
        </p:txBody>
      </p:sp>
      <p:sp>
        <p:nvSpPr>
          <p:cNvPr id="17" name="Oval 16"/>
          <p:cNvSpPr/>
          <p:nvPr/>
        </p:nvSpPr>
        <p:spPr>
          <a:xfrm>
            <a:off x="221808" y="3174733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</a:p>
        </p:txBody>
      </p:sp>
    </p:spTree>
    <p:extLst>
      <p:ext uri="{BB962C8B-B14F-4D97-AF65-F5344CB8AC3E}">
        <p14:creationId xmlns:p14="http://schemas.microsoft.com/office/powerpoint/2010/main" val="18767699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927" y="62924"/>
            <a:ext cx="8938560" cy="880087"/>
          </a:xfrm>
        </p:spPr>
        <p:txBody>
          <a:bodyPr>
            <a:normAutofit fontScale="90000"/>
          </a:bodyPr>
          <a:lstStyle/>
          <a:p>
            <a:r>
              <a:rPr lang="en-US" sz="3600" cap="small" dirty="0">
                <a:latin typeface="Garamond"/>
                <a:cs typeface="Garamond"/>
              </a:rPr>
              <a:t>No pH effect on larval production or timing </a:t>
            </a:r>
          </a:p>
        </p:txBody>
      </p:sp>
      <p:cxnSp>
        <p:nvCxnSpPr>
          <p:cNvPr id="5" name="Straight Arrow Connector 4"/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Rounded Rectangle 5"/>
          <p:cNvSpPr/>
          <p:nvPr/>
        </p:nvSpPr>
        <p:spPr>
          <a:xfrm>
            <a:off x="221284" y="1453332"/>
            <a:ext cx="995936" cy="522289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221808" y="5052876"/>
            <a:ext cx="995936" cy="522289"/>
          </a:xfrm>
          <a:prstGeom prst="roundRect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0" name="Oval 9"/>
          <p:cNvSpPr/>
          <p:nvPr/>
        </p:nvSpPr>
        <p:spPr>
          <a:xfrm>
            <a:off x="221808" y="4103481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Grow</a:t>
            </a:r>
          </a:p>
        </p:txBody>
      </p:sp>
      <p:sp>
        <p:nvSpPr>
          <p:cNvPr id="11" name="Oval 10"/>
          <p:cNvSpPr/>
          <p:nvPr/>
        </p:nvSpPr>
        <p:spPr>
          <a:xfrm>
            <a:off x="157119" y="2232355"/>
            <a:ext cx="1099904" cy="721784"/>
          </a:xfrm>
          <a:prstGeom prst="ellipse">
            <a:avLst/>
          </a:prstGeom>
          <a:solidFill>
            <a:srgbClr val="B3B3B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</a:p>
        </p:txBody>
      </p:sp>
      <p:sp>
        <p:nvSpPr>
          <p:cNvPr id="12" name="Oval 11"/>
          <p:cNvSpPr/>
          <p:nvPr/>
        </p:nvSpPr>
        <p:spPr>
          <a:xfrm>
            <a:off x="221808" y="3174733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4315393" y="2333571"/>
            <a:ext cx="1701492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</a:rPr>
              <a:t>No Difference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3CAAB19-3774-8E42-8A43-FFF6D09113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8726" y="3874119"/>
            <a:ext cx="6350000" cy="28575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661A185-D79B-4A42-BD76-55D47D4D6D7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54467" y="909558"/>
            <a:ext cx="6350000" cy="2857500"/>
          </a:xfrm>
          <a:prstGeom prst="rect">
            <a:avLst/>
          </a:prstGeom>
        </p:spPr>
      </p:pic>
      <p:sp>
        <p:nvSpPr>
          <p:cNvPr id="16" name="TextBox 15">
            <a:extLst>
              <a:ext uri="{FF2B5EF4-FFF2-40B4-BE49-F238E27FC236}">
                <a16:creationId xmlns:a16="http://schemas.microsoft.com/office/drawing/2014/main" id="{9A436B3D-47DB-814A-9357-91F6EEE034F3}"/>
              </a:ext>
            </a:extLst>
          </p:cNvPr>
          <p:cNvSpPr txBox="1"/>
          <p:nvPr/>
        </p:nvSpPr>
        <p:spPr>
          <a:xfrm>
            <a:off x="6028036" y="1769371"/>
            <a:ext cx="186457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2000" b="1" dirty="0">
                <a:solidFill>
                  <a:schemeClr val="bg1"/>
                </a:solidFill>
                <a:latin typeface="Garamond" panose="02020404030301010803" pitchFamily="18" charset="0"/>
              </a:rPr>
              <a:t>No Difference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F4529FD-6442-2048-AE28-6E461CDC4675}"/>
              </a:ext>
            </a:extLst>
          </p:cNvPr>
          <p:cNvCxnSpPr>
            <a:cxnSpLocks/>
          </p:cNvCxnSpPr>
          <p:nvPr/>
        </p:nvCxnSpPr>
        <p:spPr>
          <a:xfrm flipH="1">
            <a:off x="6462443" y="2237075"/>
            <a:ext cx="735856" cy="457139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>
            <a:extLst>
              <a:ext uri="{FF2B5EF4-FFF2-40B4-BE49-F238E27FC236}">
                <a16:creationId xmlns:a16="http://schemas.microsoft.com/office/drawing/2014/main" id="{87335316-5DC3-6C40-A9E7-70D0486B8659}"/>
              </a:ext>
            </a:extLst>
          </p:cNvPr>
          <p:cNvCxnSpPr>
            <a:cxnSpLocks/>
          </p:cNvCxnSpPr>
          <p:nvPr/>
        </p:nvCxnSpPr>
        <p:spPr>
          <a:xfrm flipH="1">
            <a:off x="6687173" y="2223011"/>
            <a:ext cx="522277" cy="2411978"/>
          </a:xfrm>
          <a:prstGeom prst="straightConnector1">
            <a:avLst/>
          </a:prstGeom>
          <a:ln>
            <a:solidFill>
              <a:schemeClr val="bg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2636364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9916" y="280766"/>
            <a:ext cx="8030054" cy="1298965"/>
          </a:xfrm>
        </p:spPr>
        <p:txBody>
          <a:bodyPr>
            <a:normAutofit fontScale="90000"/>
          </a:bodyPr>
          <a:lstStyle/>
          <a:p>
            <a:r>
              <a:rPr lang="en-US" cap="small" dirty="0">
                <a:latin typeface="Garamond"/>
                <a:cs typeface="Garamond"/>
              </a:rPr>
              <a:t>Larvae reared in treatment &amp; spawning groups</a:t>
            </a:r>
          </a:p>
        </p:txBody>
      </p:sp>
      <p:pic>
        <p:nvPicPr>
          <p:cNvPr id="3" name="Picture 2" descr="IMG_9260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196" r="6922"/>
          <a:stretch/>
        </p:blipFill>
        <p:spPr>
          <a:xfrm>
            <a:off x="1400979" y="1944131"/>
            <a:ext cx="7467853" cy="3179263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Rounded Rectangle 11"/>
          <p:cNvSpPr/>
          <p:nvPr/>
        </p:nvSpPr>
        <p:spPr>
          <a:xfrm>
            <a:off x="221284" y="1453332"/>
            <a:ext cx="995936" cy="522289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221808" y="5052876"/>
            <a:ext cx="995936" cy="522289"/>
          </a:xfrm>
          <a:prstGeom prst="roundRect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4" name="Oval 13"/>
          <p:cNvSpPr/>
          <p:nvPr/>
        </p:nvSpPr>
        <p:spPr>
          <a:xfrm>
            <a:off x="221808" y="4103481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Grow</a:t>
            </a:r>
          </a:p>
        </p:txBody>
      </p:sp>
      <p:sp>
        <p:nvSpPr>
          <p:cNvPr id="15" name="Oval 14"/>
          <p:cNvSpPr/>
          <p:nvPr/>
        </p:nvSpPr>
        <p:spPr>
          <a:xfrm>
            <a:off x="157119" y="2232355"/>
            <a:ext cx="1099904" cy="721784"/>
          </a:xfrm>
          <a:prstGeom prst="ellipse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</a:p>
        </p:txBody>
      </p:sp>
      <p:sp>
        <p:nvSpPr>
          <p:cNvPr id="16" name="Oval 15"/>
          <p:cNvSpPr/>
          <p:nvPr/>
        </p:nvSpPr>
        <p:spPr>
          <a:xfrm>
            <a:off x="221808" y="3174733"/>
            <a:ext cx="995936" cy="721784"/>
          </a:xfrm>
          <a:prstGeom prst="ellipse">
            <a:avLst/>
          </a:prstGeom>
          <a:solidFill>
            <a:srgbClr val="8EB4E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</a:p>
        </p:txBody>
      </p:sp>
    </p:spTree>
    <p:extLst>
      <p:ext uri="{BB962C8B-B14F-4D97-AF65-F5344CB8AC3E}">
        <p14:creationId xmlns:p14="http://schemas.microsoft.com/office/powerpoint/2010/main" val="280574995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8" name="Picture 6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74512" y="1093593"/>
            <a:ext cx="5173980" cy="5640684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9717"/>
            <a:ext cx="9144000" cy="941321"/>
          </a:xfrm>
        </p:spPr>
        <p:txBody>
          <a:bodyPr>
            <a:normAutofit fontScale="90000"/>
          </a:bodyPr>
          <a:lstStyle/>
          <a:p>
            <a:r>
              <a:rPr lang="en-US" sz="3600" cap="small" dirty="0">
                <a:latin typeface="Garamond"/>
                <a:cs typeface="Garamond"/>
              </a:rPr>
              <a:t>Survival trended lower from low pH parents (not significant)</a:t>
            </a: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Rounded Rectangle 18"/>
          <p:cNvSpPr/>
          <p:nvPr/>
        </p:nvSpPr>
        <p:spPr>
          <a:xfrm>
            <a:off x="221284" y="1453332"/>
            <a:ext cx="995936" cy="522289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221808" y="5052876"/>
            <a:ext cx="995936" cy="522289"/>
          </a:xfrm>
          <a:prstGeom prst="roundRect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21" name="Oval 20"/>
          <p:cNvSpPr/>
          <p:nvPr/>
        </p:nvSpPr>
        <p:spPr>
          <a:xfrm>
            <a:off x="221808" y="4103481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Grow</a:t>
            </a:r>
          </a:p>
        </p:txBody>
      </p:sp>
      <p:sp>
        <p:nvSpPr>
          <p:cNvPr id="22" name="Oval 21"/>
          <p:cNvSpPr/>
          <p:nvPr/>
        </p:nvSpPr>
        <p:spPr>
          <a:xfrm>
            <a:off x="157119" y="2232355"/>
            <a:ext cx="1099904" cy="721784"/>
          </a:xfrm>
          <a:prstGeom prst="ellipse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</a:p>
        </p:txBody>
      </p:sp>
      <p:sp>
        <p:nvSpPr>
          <p:cNvPr id="23" name="Oval 22"/>
          <p:cNvSpPr/>
          <p:nvPr/>
        </p:nvSpPr>
        <p:spPr>
          <a:xfrm>
            <a:off x="221808" y="3174733"/>
            <a:ext cx="995936" cy="721784"/>
          </a:xfrm>
          <a:prstGeom prst="ellipse">
            <a:avLst/>
          </a:prstGeom>
          <a:solidFill>
            <a:srgbClr val="8EB4E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</a:p>
        </p:txBody>
      </p:sp>
      <p:sp>
        <p:nvSpPr>
          <p:cNvPr id="30" name="TextBox 29"/>
          <p:cNvSpPr txBox="1"/>
          <p:nvPr/>
        </p:nvSpPr>
        <p:spPr>
          <a:xfrm>
            <a:off x="5227083" y="1949240"/>
            <a:ext cx="105105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p=0.067</a:t>
            </a:r>
          </a:p>
        </p:txBody>
      </p:sp>
      <p:grpSp>
        <p:nvGrpSpPr>
          <p:cNvPr id="31" name="Group 30"/>
          <p:cNvGrpSpPr/>
          <p:nvPr/>
        </p:nvGrpSpPr>
        <p:grpSpPr>
          <a:xfrm>
            <a:off x="4389380" y="2245232"/>
            <a:ext cx="842372" cy="1158119"/>
            <a:chOff x="3499202" y="2029148"/>
            <a:chExt cx="949386" cy="1254164"/>
          </a:xfrm>
        </p:grpSpPr>
        <p:cxnSp>
          <p:nvCxnSpPr>
            <p:cNvPr id="32" name="Straight Arrow Connector 31"/>
            <p:cNvCxnSpPr/>
            <p:nvPr/>
          </p:nvCxnSpPr>
          <p:spPr>
            <a:xfrm flipH="1">
              <a:off x="4235684" y="2029148"/>
              <a:ext cx="212904" cy="1254164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Straight Arrow Connector 32"/>
            <p:cNvCxnSpPr/>
            <p:nvPr/>
          </p:nvCxnSpPr>
          <p:spPr>
            <a:xfrm flipH="1">
              <a:off x="3499202" y="2029148"/>
              <a:ext cx="949386" cy="88140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70" name="Picture 69" descr="oyster-life-cycle.jpe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42692" y="1345972"/>
            <a:ext cx="419100" cy="317500"/>
          </a:xfrm>
          <a:prstGeom prst="rect">
            <a:avLst/>
          </a:prstGeom>
        </p:spPr>
      </p:pic>
      <p:pic>
        <p:nvPicPr>
          <p:cNvPr id="71" name="Picture 70" descr="oyster-life-cycle.jpeg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12256" y="1359427"/>
            <a:ext cx="457200" cy="381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809206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Picture 30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7376" y="1103185"/>
            <a:ext cx="6045270" cy="551070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3066" y="104754"/>
            <a:ext cx="7915176" cy="888671"/>
          </a:xfrm>
        </p:spPr>
        <p:txBody>
          <a:bodyPr>
            <a:normAutofit/>
          </a:bodyPr>
          <a:lstStyle/>
          <a:p>
            <a:r>
              <a:rPr lang="en-US" sz="3600" cap="small" dirty="0">
                <a:latin typeface="Garamond"/>
                <a:cs typeface="Garamond"/>
              </a:rPr>
              <a:t>Adult exposure =  </a:t>
            </a:r>
            <a:r>
              <a:rPr lang="en-US" sz="2800" cap="small" dirty="0">
                <a:latin typeface="Wingdings"/>
                <a:ea typeface="Wingdings"/>
                <a:cs typeface="Wingdings"/>
                <a:sym typeface="Wingdings"/>
              </a:rPr>
              <a:t></a:t>
            </a:r>
            <a:r>
              <a:rPr lang="en-US" sz="3600" cap="small" dirty="0">
                <a:latin typeface="Garamond"/>
                <a:cs typeface="Garamond"/>
              </a:rPr>
              <a:t> Juvenile size</a:t>
            </a:r>
          </a:p>
        </p:txBody>
      </p:sp>
      <p:cxnSp>
        <p:nvCxnSpPr>
          <p:cNvPr id="14" name="Straight Arrow Connector 13"/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Rounded Rectangle 14"/>
          <p:cNvSpPr/>
          <p:nvPr/>
        </p:nvSpPr>
        <p:spPr>
          <a:xfrm>
            <a:off x="221284" y="1453332"/>
            <a:ext cx="995936" cy="522289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21808" y="5052876"/>
            <a:ext cx="995936" cy="522289"/>
          </a:xfrm>
          <a:prstGeom prst="roundRect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7" name="Oval 16"/>
          <p:cNvSpPr/>
          <p:nvPr/>
        </p:nvSpPr>
        <p:spPr>
          <a:xfrm>
            <a:off x="221808" y="4103481"/>
            <a:ext cx="995936" cy="721784"/>
          </a:xfrm>
          <a:prstGeom prst="ellipse">
            <a:avLst/>
          </a:prstGeom>
          <a:solidFill>
            <a:srgbClr val="8EB4E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Grow</a:t>
            </a:r>
          </a:p>
        </p:txBody>
      </p:sp>
      <p:sp>
        <p:nvSpPr>
          <p:cNvPr id="18" name="Oval 17"/>
          <p:cNvSpPr/>
          <p:nvPr/>
        </p:nvSpPr>
        <p:spPr>
          <a:xfrm>
            <a:off x="157119" y="2232355"/>
            <a:ext cx="1099904" cy="721784"/>
          </a:xfrm>
          <a:prstGeom prst="ellipse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</a:p>
        </p:txBody>
      </p:sp>
      <p:sp>
        <p:nvSpPr>
          <p:cNvPr id="19" name="Oval 18"/>
          <p:cNvSpPr/>
          <p:nvPr/>
        </p:nvSpPr>
        <p:spPr>
          <a:xfrm>
            <a:off x="221808" y="3174733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</a:p>
        </p:txBody>
      </p:sp>
      <p:sp>
        <p:nvSpPr>
          <p:cNvPr id="20" name="TextBox 19"/>
          <p:cNvSpPr txBox="1"/>
          <p:nvPr/>
        </p:nvSpPr>
        <p:spPr>
          <a:xfrm>
            <a:off x="5838724" y="2754083"/>
            <a:ext cx="1498427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P&lt;2.2e-16</a:t>
            </a:r>
          </a:p>
        </p:txBody>
      </p:sp>
      <p:grpSp>
        <p:nvGrpSpPr>
          <p:cNvPr id="21" name="Group 20"/>
          <p:cNvGrpSpPr/>
          <p:nvPr/>
        </p:nvGrpSpPr>
        <p:grpSpPr>
          <a:xfrm>
            <a:off x="4938467" y="1975620"/>
            <a:ext cx="900257" cy="978519"/>
            <a:chOff x="4078143" y="1523030"/>
            <a:chExt cx="900257" cy="978519"/>
          </a:xfrm>
        </p:grpSpPr>
        <p:cxnSp>
          <p:nvCxnSpPr>
            <p:cNvPr id="23" name="Straight Arrow Connector 22"/>
            <p:cNvCxnSpPr/>
            <p:nvPr/>
          </p:nvCxnSpPr>
          <p:spPr>
            <a:xfrm flipH="1" flipV="1">
              <a:off x="4078143" y="1523030"/>
              <a:ext cx="900257" cy="978519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Straight Arrow Connector 23"/>
            <p:cNvCxnSpPr>
              <a:stCxn id="20" idx="1"/>
            </p:cNvCxnSpPr>
            <p:nvPr/>
          </p:nvCxnSpPr>
          <p:spPr>
            <a:xfrm flipV="1">
              <a:off x="4978400" y="1523032"/>
              <a:ext cx="0" cy="963127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32" name="Picture 31" descr="oyster-life-cycle2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5882" y="1196991"/>
            <a:ext cx="773826" cy="8017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34537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0640"/>
            <a:ext cx="8229600" cy="1143000"/>
          </a:xfrm>
        </p:spPr>
        <p:txBody>
          <a:bodyPr/>
          <a:lstStyle/>
          <a:p>
            <a:r>
              <a:rPr lang="en-US" cap="small" dirty="0">
                <a:latin typeface="Garamond"/>
                <a:cs typeface="Garamond"/>
              </a:rPr>
              <a:t>Juvenile deployment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363508" y="2232355"/>
            <a:ext cx="3090217" cy="3678089"/>
          </a:xfrm>
        </p:spPr>
        <p:txBody>
          <a:bodyPr>
            <a:normAutofit/>
          </a:bodyPr>
          <a:lstStyle/>
          <a:p>
            <a:r>
              <a:rPr lang="en-US" sz="2600" dirty="0">
                <a:latin typeface="Garamond"/>
                <a:cs typeface="Garamond"/>
              </a:rPr>
              <a:t>Eelgrass (7.8 pH)</a:t>
            </a:r>
          </a:p>
          <a:p>
            <a:r>
              <a:rPr lang="en-US" sz="2600" dirty="0" err="1">
                <a:latin typeface="Garamond"/>
                <a:cs typeface="Garamond"/>
              </a:rPr>
              <a:t>Unvegetated</a:t>
            </a:r>
            <a:r>
              <a:rPr lang="en-US" sz="2600" dirty="0">
                <a:latin typeface="Garamond"/>
                <a:cs typeface="Garamond"/>
              </a:rPr>
              <a:t> (7.5)</a:t>
            </a:r>
          </a:p>
          <a:p>
            <a:r>
              <a:rPr lang="en-US" sz="2600" dirty="0">
                <a:latin typeface="Garamond"/>
                <a:cs typeface="Garamond"/>
              </a:rPr>
              <a:t>4 </a:t>
            </a:r>
            <a:r>
              <a:rPr lang="en-US" sz="2600" dirty="0" err="1">
                <a:latin typeface="Garamond"/>
                <a:cs typeface="Garamond"/>
              </a:rPr>
              <a:t>subbasins</a:t>
            </a:r>
            <a:r>
              <a:rPr lang="en-US" sz="2600" dirty="0">
                <a:latin typeface="Garamond"/>
                <a:cs typeface="Garamond"/>
              </a:rPr>
              <a:t> in 	Puget Sound</a:t>
            </a:r>
          </a:p>
          <a:p>
            <a:r>
              <a:rPr lang="en-US" sz="2600" dirty="0">
                <a:latin typeface="Garamond"/>
                <a:cs typeface="Garamond"/>
              </a:rPr>
              <a:t>670 oysters per parental pH history</a:t>
            </a:r>
          </a:p>
          <a:p>
            <a:r>
              <a:rPr lang="en-US" sz="2600" dirty="0">
                <a:latin typeface="Garamond"/>
                <a:cs typeface="Garamond"/>
              </a:rPr>
              <a:t>3 months</a:t>
            </a:r>
          </a:p>
          <a:p>
            <a:pPr marL="0" indent="0">
              <a:buNone/>
            </a:pPr>
            <a:endParaRPr lang="en-US" sz="2600" dirty="0">
              <a:latin typeface="Garamond"/>
              <a:cs typeface="Garamond"/>
            </a:endParaRPr>
          </a:p>
          <a:p>
            <a:endParaRPr lang="en-US" sz="2600" dirty="0">
              <a:latin typeface="Garamond"/>
              <a:cs typeface="Garamond"/>
            </a:endParaRPr>
          </a:p>
          <a:p>
            <a:endParaRPr lang="en-US" sz="2600" dirty="0">
              <a:latin typeface="Garamond"/>
              <a:cs typeface="Garamond"/>
            </a:endParaRPr>
          </a:p>
          <a:p>
            <a:endParaRPr lang="en-US" sz="2600" dirty="0">
              <a:latin typeface="Garamond"/>
              <a:cs typeface="Garamond"/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221284" y="1453332"/>
            <a:ext cx="995936" cy="522289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5" name="Rounded Rectangle 14"/>
          <p:cNvSpPr/>
          <p:nvPr/>
        </p:nvSpPr>
        <p:spPr>
          <a:xfrm>
            <a:off x="221808" y="5052876"/>
            <a:ext cx="995936" cy="522289"/>
          </a:xfrm>
          <a:prstGeom prst="roundRect">
            <a:avLst/>
          </a:prstGeom>
          <a:solidFill>
            <a:srgbClr val="8EB4E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6" name="Oval 15"/>
          <p:cNvSpPr/>
          <p:nvPr/>
        </p:nvSpPr>
        <p:spPr>
          <a:xfrm>
            <a:off x="221808" y="4103481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Grow</a:t>
            </a:r>
          </a:p>
        </p:txBody>
      </p:sp>
      <p:sp>
        <p:nvSpPr>
          <p:cNvPr id="17" name="Oval 16"/>
          <p:cNvSpPr/>
          <p:nvPr/>
        </p:nvSpPr>
        <p:spPr>
          <a:xfrm>
            <a:off x="157119" y="2232355"/>
            <a:ext cx="1099904" cy="721784"/>
          </a:xfrm>
          <a:prstGeom prst="ellipse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</a:p>
        </p:txBody>
      </p:sp>
      <p:sp>
        <p:nvSpPr>
          <p:cNvPr id="18" name="Oval 17"/>
          <p:cNvSpPr/>
          <p:nvPr/>
        </p:nvSpPr>
        <p:spPr>
          <a:xfrm>
            <a:off x="221808" y="3174733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</a:p>
        </p:txBody>
      </p:sp>
      <p:pic>
        <p:nvPicPr>
          <p:cNvPr id="4" name="Picture 3" descr="CIE IMG_2157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13" r="9682"/>
          <a:stretch/>
        </p:blipFill>
        <p:spPr>
          <a:xfrm>
            <a:off x="4538477" y="1818895"/>
            <a:ext cx="4226715" cy="41708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679122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7" name="Picture 11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84819" y="1222930"/>
            <a:ext cx="4292355" cy="5299191"/>
          </a:xfrm>
          <a:prstGeom prst="rect">
            <a:avLst/>
          </a:prstGeom>
        </p:spPr>
      </p:pic>
      <p:cxnSp>
        <p:nvCxnSpPr>
          <p:cNvPr id="40" name="Straight Arrow Connector 39"/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/>
          <p:cNvSpPr/>
          <p:nvPr/>
        </p:nvSpPr>
        <p:spPr>
          <a:xfrm>
            <a:off x="221284" y="1453332"/>
            <a:ext cx="995936" cy="522289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221808" y="5052876"/>
            <a:ext cx="995936" cy="522289"/>
          </a:xfrm>
          <a:prstGeom prst="roundRect">
            <a:avLst/>
          </a:prstGeom>
          <a:solidFill>
            <a:srgbClr val="8EB4E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43" name="Oval 42"/>
          <p:cNvSpPr/>
          <p:nvPr/>
        </p:nvSpPr>
        <p:spPr>
          <a:xfrm>
            <a:off x="221808" y="4103481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Grow</a:t>
            </a:r>
          </a:p>
        </p:txBody>
      </p:sp>
      <p:sp>
        <p:nvSpPr>
          <p:cNvPr id="44" name="Oval 43"/>
          <p:cNvSpPr/>
          <p:nvPr/>
        </p:nvSpPr>
        <p:spPr>
          <a:xfrm>
            <a:off x="157119" y="2232355"/>
            <a:ext cx="1099904" cy="721784"/>
          </a:xfrm>
          <a:prstGeom prst="ellipse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</a:p>
        </p:txBody>
      </p:sp>
      <p:sp>
        <p:nvSpPr>
          <p:cNvPr id="45" name="Oval 44"/>
          <p:cNvSpPr/>
          <p:nvPr/>
        </p:nvSpPr>
        <p:spPr>
          <a:xfrm>
            <a:off x="221808" y="3174733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</a:p>
        </p:txBody>
      </p:sp>
      <p:grpSp>
        <p:nvGrpSpPr>
          <p:cNvPr id="98" name="Group 97"/>
          <p:cNvGrpSpPr/>
          <p:nvPr/>
        </p:nvGrpSpPr>
        <p:grpSpPr>
          <a:xfrm>
            <a:off x="2885139" y="2305522"/>
            <a:ext cx="776776" cy="845881"/>
            <a:chOff x="4240751" y="1224545"/>
            <a:chExt cx="365584" cy="845881"/>
          </a:xfrm>
        </p:grpSpPr>
        <p:cxnSp>
          <p:nvCxnSpPr>
            <p:cNvPr id="94" name="Straight Arrow Connector 93"/>
            <p:cNvCxnSpPr/>
            <p:nvPr/>
          </p:nvCxnSpPr>
          <p:spPr>
            <a:xfrm>
              <a:off x="4240751" y="1224545"/>
              <a:ext cx="365584" cy="406857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Straight Arrow Connector 94"/>
            <p:cNvCxnSpPr/>
            <p:nvPr/>
          </p:nvCxnSpPr>
          <p:spPr>
            <a:xfrm flipH="1">
              <a:off x="4240751" y="1224545"/>
              <a:ext cx="0" cy="845881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5" name="TextBox 74"/>
          <p:cNvSpPr txBox="1"/>
          <p:nvPr/>
        </p:nvSpPr>
        <p:spPr>
          <a:xfrm>
            <a:off x="2422589" y="1896719"/>
            <a:ext cx="108021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P=8.7e-4</a:t>
            </a:r>
          </a:p>
        </p:txBody>
      </p:sp>
      <p:sp>
        <p:nvSpPr>
          <p:cNvPr id="86" name="Content Placeholder 2"/>
          <p:cNvSpPr>
            <a:spLocks noGrp="1"/>
          </p:cNvSpPr>
          <p:nvPr>
            <p:ph idx="1"/>
          </p:nvPr>
        </p:nvSpPr>
        <p:spPr>
          <a:xfrm>
            <a:off x="6548852" y="1517573"/>
            <a:ext cx="2373340" cy="500454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dirty="0">
                <a:latin typeface="Garamond"/>
                <a:cs typeface="Garamond"/>
              </a:rPr>
              <a:t>Overall mean survival between pH history:</a:t>
            </a:r>
          </a:p>
          <a:p>
            <a:pPr marL="0" indent="0">
              <a:buNone/>
            </a:pPr>
            <a:endParaRPr lang="en-US" sz="2400" dirty="0">
              <a:latin typeface="Garamond"/>
              <a:cs typeface="Garamond"/>
            </a:endParaRPr>
          </a:p>
          <a:p>
            <a:pPr marL="0" indent="0">
              <a:buNone/>
            </a:pPr>
            <a:r>
              <a:rPr lang="en-US" sz="2400" b="1" dirty="0">
                <a:solidFill>
                  <a:schemeClr val="bg2">
                    <a:lumMod val="40000"/>
                    <a:lumOff val="60000"/>
                  </a:schemeClr>
                </a:solidFill>
                <a:latin typeface="Garamond"/>
                <a:cs typeface="Garamond"/>
              </a:rPr>
              <a:t>AMB PH: 27%</a:t>
            </a:r>
          </a:p>
          <a:p>
            <a:pPr marL="0" indent="0">
              <a:buNone/>
            </a:pPr>
            <a:r>
              <a:rPr lang="en-US" sz="2400" b="1" dirty="0">
                <a:solidFill>
                  <a:schemeClr val="accent3">
                    <a:lumMod val="60000"/>
                    <a:lumOff val="40000"/>
                  </a:schemeClr>
                </a:solidFill>
                <a:latin typeface="Garamond"/>
                <a:cs typeface="Garamond"/>
              </a:rPr>
              <a:t>LOW PH: 44%</a:t>
            </a:r>
          </a:p>
          <a:p>
            <a:pPr marL="0" indent="0">
              <a:buNone/>
            </a:pPr>
            <a:endParaRPr lang="en-US" sz="2400" b="1" dirty="0">
              <a:solidFill>
                <a:schemeClr val="accent3">
                  <a:lumMod val="60000"/>
                  <a:lumOff val="40000"/>
                </a:schemeClr>
              </a:solidFill>
              <a:latin typeface="Garamond"/>
              <a:cs typeface="Garamond"/>
            </a:endParaRPr>
          </a:p>
          <a:p>
            <a:pPr marL="0" indent="0">
              <a:buNone/>
            </a:pPr>
            <a:r>
              <a:rPr lang="en-US" sz="2400" dirty="0">
                <a:latin typeface="Garamond"/>
                <a:cs typeface="Garamond"/>
              </a:rPr>
              <a:t>*CAVEAT: influenced strongly by one oyster population (</a:t>
            </a:r>
            <a:r>
              <a:rPr lang="en-US" sz="2400" dirty="0" err="1">
                <a:latin typeface="Garamond"/>
                <a:cs typeface="Garamond"/>
              </a:rPr>
              <a:t>Fidalgo</a:t>
            </a:r>
            <a:r>
              <a:rPr lang="en-US" sz="2400" dirty="0">
                <a:latin typeface="Garamond"/>
                <a:cs typeface="Garamond"/>
              </a:rPr>
              <a:t> Bay) </a:t>
            </a:r>
          </a:p>
          <a:p>
            <a:endParaRPr lang="en-US" sz="2400" b="1" dirty="0">
              <a:latin typeface="Garamond"/>
              <a:cs typeface="Garamond"/>
            </a:endParaRPr>
          </a:p>
        </p:txBody>
      </p:sp>
      <p:sp>
        <p:nvSpPr>
          <p:cNvPr id="126" name="Title 1"/>
          <p:cNvSpPr>
            <a:spLocks noGrp="1"/>
          </p:cNvSpPr>
          <p:nvPr>
            <p:ph type="title"/>
          </p:nvPr>
        </p:nvSpPr>
        <p:spPr>
          <a:xfrm>
            <a:off x="117841" y="252527"/>
            <a:ext cx="8919140" cy="728868"/>
          </a:xfrm>
        </p:spPr>
        <p:txBody>
          <a:bodyPr>
            <a:noAutofit/>
          </a:bodyPr>
          <a:lstStyle/>
          <a:p>
            <a:r>
              <a:rPr lang="en-US" sz="3500" cap="small" dirty="0">
                <a:latin typeface="Garamond"/>
                <a:cs typeface="Garamond"/>
              </a:rPr>
              <a:t>Adult low pH exposure =  </a:t>
            </a:r>
            <a:br>
              <a:rPr lang="en-US" sz="3500" cap="small" dirty="0">
                <a:latin typeface="Garamond"/>
                <a:cs typeface="Garamond"/>
              </a:rPr>
            </a:br>
            <a:r>
              <a:rPr lang="en-US" sz="3500" cap="small" dirty="0">
                <a:latin typeface="Wingdings"/>
                <a:ea typeface="Wingdings"/>
                <a:cs typeface="Wingdings"/>
                <a:sym typeface="Wingdings"/>
              </a:rPr>
              <a:t></a:t>
            </a:r>
            <a:r>
              <a:rPr lang="en-US" sz="3500" cap="small" dirty="0">
                <a:latin typeface="Garamond"/>
                <a:cs typeface="Garamond"/>
                <a:sym typeface="Wingdings"/>
              </a:rPr>
              <a:t> offspring s</a:t>
            </a:r>
            <a:r>
              <a:rPr lang="en-US" sz="3500" cap="small" dirty="0">
                <a:latin typeface="Garamond"/>
                <a:cs typeface="Garamond"/>
              </a:rPr>
              <a:t>urvival under stress*</a:t>
            </a:r>
          </a:p>
        </p:txBody>
      </p:sp>
    </p:spTree>
    <p:extLst>
      <p:ext uri="{BB962C8B-B14F-4D97-AF65-F5344CB8AC3E}">
        <p14:creationId xmlns:p14="http://schemas.microsoft.com/office/powerpoint/2010/main" val="45802874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91991" y="1255827"/>
            <a:ext cx="6295862" cy="5192235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2792764" y="2250999"/>
            <a:ext cx="133727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chemeClr val="bg1"/>
                </a:solidFill>
              </a:rPr>
              <a:t>   p= 0.06 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4957749" y="1628226"/>
            <a:ext cx="931335" cy="338554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600" b="1" dirty="0">
                <a:solidFill>
                  <a:schemeClr val="bg1"/>
                </a:solidFill>
              </a:rPr>
              <a:t>Not diff.</a:t>
            </a:r>
          </a:p>
        </p:txBody>
      </p:sp>
      <p:sp>
        <p:nvSpPr>
          <p:cNvPr id="33" name="Title 1"/>
          <p:cNvSpPr>
            <a:spLocks noGrp="1"/>
          </p:cNvSpPr>
          <p:nvPr>
            <p:ph type="title"/>
          </p:nvPr>
        </p:nvSpPr>
        <p:spPr>
          <a:xfrm>
            <a:off x="117841" y="171562"/>
            <a:ext cx="8919140" cy="728868"/>
          </a:xfrm>
        </p:spPr>
        <p:txBody>
          <a:bodyPr>
            <a:noAutofit/>
          </a:bodyPr>
          <a:lstStyle/>
          <a:p>
            <a:r>
              <a:rPr lang="en-US" sz="3500" cap="small" dirty="0">
                <a:latin typeface="Garamond"/>
                <a:cs typeface="Garamond"/>
              </a:rPr>
              <a:t>Adult low pH exposure =  </a:t>
            </a:r>
            <a:br>
              <a:rPr lang="en-US" sz="3500" cap="small" dirty="0">
                <a:latin typeface="Garamond"/>
                <a:cs typeface="Garamond"/>
              </a:rPr>
            </a:br>
            <a:r>
              <a:rPr lang="en-US" sz="3500" cap="small" dirty="0">
                <a:latin typeface="Wingdings"/>
                <a:ea typeface="Wingdings"/>
                <a:cs typeface="Wingdings"/>
                <a:sym typeface="Wingdings"/>
              </a:rPr>
              <a:t></a:t>
            </a:r>
            <a:r>
              <a:rPr lang="en-US" sz="3500" cap="small" dirty="0">
                <a:latin typeface="Garamond"/>
                <a:cs typeface="Garamond"/>
                <a:sym typeface="Wingdings"/>
              </a:rPr>
              <a:t> offspring s</a:t>
            </a:r>
            <a:r>
              <a:rPr lang="en-US" sz="3500" cap="small" dirty="0">
                <a:latin typeface="Garamond"/>
                <a:cs typeface="Garamond"/>
              </a:rPr>
              <a:t>urvival under stress</a:t>
            </a:r>
          </a:p>
        </p:txBody>
      </p:sp>
      <p:cxnSp>
        <p:nvCxnSpPr>
          <p:cNvPr id="40" name="Straight Arrow Connector 39"/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41" name="Rounded Rectangle 40"/>
          <p:cNvSpPr/>
          <p:nvPr/>
        </p:nvSpPr>
        <p:spPr>
          <a:xfrm>
            <a:off x="221284" y="1453332"/>
            <a:ext cx="995936" cy="522289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221808" y="5052876"/>
            <a:ext cx="995936" cy="522289"/>
          </a:xfrm>
          <a:prstGeom prst="roundRect">
            <a:avLst/>
          </a:prstGeom>
          <a:solidFill>
            <a:srgbClr val="8EB4E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43" name="Oval 42"/>
          <p:cNvSpPr/>
          <p:nvPr/>
        </p:nvSpPr>
        <p:spPr>
          <a:xfrm>
            <a:off x="221808" y="4103481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Grow</a:t>
            </a:r>
          </a:p>
        </p:txBody>
      </p:sp>
      <p:sp>
        <p:nvSpPr>
          <p:cNvPr id="44" name="Oval 43"/>
          <p:cNvSpPr/>
          <p:nvPr/>
        </p:nvSpPr>
        <p:spPr>
          <a:xfrm>
            <a:off x="157119" y="2232355"/>
            <a:ext cx="1099904" cy="721784"/>
          </a:xfrm>
          <a:prstGeom prst="ellipse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</a:p>
        </p:txBody>
      </p:sp>
      <p:sp>
        <p:nvSpPr>
          <p:cNvPr id="45" name="Oval 44"/>
          <p:cNvSpPr/>
          <p:nvPr/>
        </p:nvSpPr>
        <p:spPr>
          <a:xfrm>
            <a:off x="221808" y="3174733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</a:p>
        </p:txBody>
      </p:sp>
      <p:grpSp>
        <p:nvGrpSpPr>
          <p:cNvPr id="99" name="Group 98"/>
          <p:cNvGrpSpPr/>
          <p:nvPr/>
        </p:nvGrpSpPr>
        <p:grpSpPr>
          <a:xfrm>
            <a:off x="3094752" y="2633403"/>
            <a:ext cx="752111" cy="1595440"/>
            <a:chOff x="4357639" y="1733231"/>
            <a:chExt cx="752111" cy="1595440"/>
          </a:xfrm>
        </p:grpSpPr>
        <p:cxnSp>
          <p:nvCxnSpPr>
            <p:cNvPr id="101" name="Straight Arrow Connector 100"/>
            <p:cNvCxnSpPr/>
            <p:nvPr/>
          </p:nvCxnSpPr>
          <p:spPr>
            <a:xfrm>
              <a:off x="4494304" y="1750937"/>
              <a:ext cx="615446" cy="1577734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Straight Arrow Connector 101"/>
            <p:cNvCxnSpPr/>
            <p:nvPr/>
          </p:nvCxnSpPr>
          <p:spPr>
            <a:xfrm flipH="1">
              <a:off x="4357639" y="1733231"/>
              <a:ext cx="123942" cy="541330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05" name="Group 104"/>
          <p:cNvGrpSpPr/>
          <p:nvPr/>
        </p:nvGrpSpPr>
        <p:grpSpPr>
          <a:xfrm>
            <a:off x="5116818" y="1958100"/>
            <a:ext cx="772264" cy="675305"/>
            <a:chOff x="4543080" y="1713560"/>
            <a:chExt cx="772264" cy="675305"/>
          </a:xfrm>
        </p:grpSpPr>
        <p:cxnSp>
          <p:nvCxnSpPr>
            <p:cNvPr id="107" name="Straight Arrow Connector 106"/>
            <p:cNvCxnSpPr/>
            <p:nvPr/>
          </p:nvCxnSpPr>
          <p:spPr>
            <a:xfrm>
              <a:off x="4738260" y="1713560"/>
              <a:ext cx="577084" cy="436714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Straight Arrow Connector 107"/>
            <p:cNvCxnSpPr/>
            <p:nvPr/>
          </p:nvCxnSpPr>
          <p:spPr>
            <a:xfrm flipH="1">
              <a:off x="4543080" y="1730259"/>
              <a:ext cx="195181" cy="658606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13337454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93452" y="159187"/>
            <a:ext cx="5830348" cy="764405"/>
          </a:xfrm>
        </p:spPr>
        <p:txBody>
          <a:bodyPr>
            <a:normAutofit/>
          </a:bodyPr>
          <a:lstStyle/>
          <a:p>
            <a:r>
              <a:rPr lang="en-US" sz="3600" cap="small" dirty="0">
                <a:latin typeface="Garamond"/>
                <a:cs typeface="Garamond"/>
              </a:rPr>
              <a:t>The Olympia oyster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317" y="1271129"/>
            <a:ext cx="3130320" cy="5040084"/>
          </a:xfrm>
        </p:spPr>
        <p:txBody>
          <a:bodyPr>
            <a:normAutofit fontScale="77500" lnSpcReduction="20000"/>
          </a:bodyPr>
          <a:lstStyle/>
          <a:p>
            <a:r>
              <a:rPr lang="en-US" dirty="0">
                <a:latin typeface="Garamond"/>
                <a:cs typeface="Garamond"/>
              </a:rPr>
              <a:t>Pacific Coast’s only native oyster</a:t>
            </a:r>
          </a:p>
          <a:p>
            <a:endParaRPr lang="en-US" dirty="0">
              <a:latin typeface="Garamond"/>
              <a:cs typeface="Garamond"/>
            </a:endParaRPr>
          </a:p>
          <a:p>
            <a:r>
              <a:rPr lang="en-US" dirty="0">
                <a:latin typeface="Garamond"/>
                <a:cs typeface="Garamond"/>
              </a:rPr>
              <a:t>Populations are ~2% historic</a:t>
            </a:r>
          </a:p>
          <a:p>
            <a:pPr lvl="1"/>
            <a:r>
              <a:rPr lang="en-US" dirty="0">
                <a:latin typeface="Garamond"/>
                <a:cs typeface="Garamond"/>
              </a:rPr>
              <a:t>Overharvest</a:t>
            </a:r>
          </a:p>
          <a:p>
            <a:pPr lvl="1"/>
            <a:r>
              <a:rPr lang="en-US" dirty="0">
                <a:latin typeface="Garamond"/>
                <a:cs typeface="Garamond"/>
              </a:rPr>
              <a:t>Habitat loss </a:t>
            </a:r>
            <a:r>
              <a:rPr lang="is-IS" dirty="0">
                <a:latin typeface="Garamond"/>
                <a:cs typeface="Garamond"/>
              </a:rPr>
              <a:t>…</a:t>
            </a:r>
            <a:endParaRPr lang="en-US" dirty="0">
              <a:latin typeface="Garamond"/>
              <a:cs typeface="Garamond"/>
            </a:endParaRPr>
          </a:p>
          <a:p>
            <a:endParaRPr lang="en-US" dirty="0">
              <a:latin typeface="Garamond"/>
              <a:cs typeface="Garamond"/>
            </a:endParaRPr>
          </a:p>
          <a:p>
            <a:r>
              <a:rPr lang="en-US" dirty="0">
                <a:latin typeface="Garamond"/>
                <a:cs typeface="Garamond"/>
              </a:rPr>
              <a:t>Restoration investments along the coast</a:t>
            </a:r>
          </a:p>
          <a:p>
            <a:endParaRPr lang="en-US" dirty="0">
              <a:latin typeface="Garamond"/>
              <a:cs typeface="Garamond"/>
            </a:endParaRPr>
          </a:p>
          <a:p>
            <a:r>
              <a:rPr lang="en-US" dirty="0">
                <a:latin typeface="Garamond"/>
                <a:cs typeface="Garamond"/>
              </a:rPr>
              <a:t>New threat:  </a:t>
            </a:r>
          </a:p>
          <a:p>
            <a:pPr marL="457200" lvl="1" indent="0">
              <a:buNone/>
            </a:pPr>
            <a:r>
              <a:rPr lang="en-US" sz="3200" dirty="0">
                <a:latin typeface="Garamond"/>
                <a:cs typeface="Garamond"/>
              </a:rPr>
              <a:t>ocean acidification</a:t>
            </a:r>
          </a:p>
          <a:p>
            <a:endParaRPr lang="en-US" dirty="0">
              <a:latin typeface="Garamond"/>
              <a:cs typeface="Garamond"/>
            </a:endParaRPr>
          </a:p>
          <a:p>
            <a:pPr lvl="1"/>
            <a:endParaRPr lang="en-US" dirty="0">
              <a:latin typeface="Garamond"/>
              <a:cs typeface="Garamond"/>
            </a:endParaRPr>
          </a:p>
          <a:p>
            <a:endParaRPr lang="en-US" dirty="0">
              <a:latin typeface="Garamond"/>
              <a:cs typeface="Garamond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951388" y="1051868"/>
            <a:ext cx="4919600" cy="5448059"/>
            <a:chOff x="3835927" y="885104"/>
            <a:chExt cx="4919600" cy="5448058"/>
          </a:xfrm>
        </p:grpSpPr>
        <p:grpSp>
          <p:nvGrpSpPr>
            <p:cNvPr id="6" name="Group 5"/>
            <p:cNvGrpSpPr/>
            <p:nvPr/>
          </p:nvGrpSpPr>
          <p:grpSpPr>
            <a:xfrm>
              <a:off x="3835927" y="885104"/>
              <a:ext cx="4919600" cy="5448058"/>
              <a:chOff x="3806045" y="876502"/>
              <a:chExt cx="4919600" cy="5448058"/>
            </a:xfrm>
          </p:grpSpPr>
          <p:pic>
            <p:nvPicPr>
              <p:cNvPr id="17" name="Picture 16"/>
              <p:cNvPicPr>
                <a:picLocks noChangeAspect="1"/>
              </p:cNvPicPr>
              <p:nvPr/>
            </p:nvPicPr>
            <p:blipFill rotWithShape="1">
              <a:blip r:embed="rId3"/>
              <a:srcRect l="6406" t="26898"/>
              <a:stretch/>
            </p:blipFill>
            <p:spPr>
              <a:xfrm>
                <a:off x="3806045" y="876502"/>
                <a:ext cx="4919600" cy="5448058"/>
              </a:xfrm>
              <a:prstGeom prst="rect">
                <a:avLst/>
              </a:prstGeom>
              <a:ln w="19050" cmpd="sng">
                <a:solidFill>
                  <a:schemeClr val="tx1">
                    <a:lumMod val="50000"/>
                    <a:lumOff val="50000"/>
                  </a:schemeClr>
                </a:solidFill>
              </a:ln>
            </p:spPr>
          </p:pic>
          <p:sp>
            <p:nvSpPr>
              <p:cNvPr id="18" name="Multiply 17"/>
              <p:cNvSpPr/>
              <p:nvPr/>
            </p:nvSpPr>
            <p:spPr>
              <a:xfrm>
                <a:off x="5334002" y="4409133"/>
                <a:ext cx="224122" cy="224122"/>
              </a:xfrm>
              <a:prstGeom prst="mathMultiply">
                <a:avLst/>
              </a:prstGeom>
              <a:solidFill>
                <a:srgbClr val="800000"/>
              </a:solidFill>
              <a:ln w="3175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19" name="Multiply 18"/>
              <p:cNvSpPr/>
              <p:nvPr/>
            </p:nvSpPr>
            <p:spPr>
              <a:xfrm>
                <a:off x="5292162" y="3306474"/>
                <a:ext cx="224122" cy="224122"/>
              </a:xfrm>
              <a:prstGeom prst="mathMultiply">
                <a:avLst/>
              </a:prstGeom>
              <a:solidFill>
                <a:srgbClr val="800000"/>
              </a:solidFill>
              <a:ln w="3175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0" name="Multiply 19"/>
              <p:cNvSpPr/>
              <p:nvPr/>
            </p:nvSpPr>
            <p:spPr>
              <a:xfrm>
                <a:off x="5626844" y="1038404"/>
                <a:ext cx="224122" cy="224122"/>
              </a:xfrm>
              <a:prstGeom prst="mathMultiply">
                <a:avLst/>
              </a:prstGeom>
              <a:solidFill>
                <a:srgbClr val="800000"/>
              </a:solidFill>
              <a:ln w="3175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1" name="Multiply 20"/>
              <p:cNvSpPr/>
              <p:nvPr/>
            </p:nvSpPr>
            <p:spPr>
              <a:xfrm>
                <a:off x="4968497" y="5735908"/>
                <a:ext cx="224122" cy="224122"/>
              </a:xfrm>
              <a:prstGeom prst="mathMultiply">
                <a:avLst/>
              </a:prstGeom>
              <a:solidFill>
                <a:srgbClr val="800000"/>
              </a:solidFill>
              <a:ln w="3175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2" name="Multiply 21"/>
              <p:cNvSpPr/>
              <p:nvPr/>
            </p:nvSpPr>
            <p:spPr>
              <a:xfrm>
                <a:off x="5102412" y="3953424"/>
                <a:ext cx="224122" cy="224122"/>
              </a:xfrm>
              <a:prstGeom prst="mathMultiply">
                <a:avLst/>
              </a:prstGeom>
              <a:solidFill>
                <a:srgbClr val="800000"/>
              </a:solidFill>
              <a:ln w="3175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3" name="Multiply 22"/>
              <p:cNvSpPr/>
              <p:nvPr/>
            </p:nvSpPr>
            <p:spPr>
              <a:xfrm>
                <a:off x="5076074" y="5918190"/>
                <a:ext cx="224122" cy="224122"/>
              </a:xfrm>
              <a:prstGeom prst="mathMultiply">
                <a:avLst/>
              </a:prstGeom>
              <a:solidFill>
                <a:srgbClr val="800000"/>
              </a:solidFill>
              <a:ln w="3175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4" name="Multiply 23"/>
              <p:cNvSpPr/>
              <p:nvPr/>
            </p:nvSpPr>
            <p:spPr>
              <a:xfrm>
                <a:off x="5207560" y="2415980"/>
                <a:ext cx="224122" cy="224122"/>
              </a:xfrm>
              <a:prstGeom prst="mathMultiply">
                <a:avLst/>
              </a:prstGeom>
              <a:solidFill>
                <a:srgbClr val="2B5259"/>
              </a:solidFill>
              <a:ln w="3175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5" name="Multiply 24"/>
              <p:cNvSpPr/>
              <p:nvPr/>
            </p:nvSpPr>
            <p:spPr>
              <a:xfrm>
                <a:off x="5260410" y="2595279"/>
                <a:ext cx="224122" cy="224122"/>
              </a:xfrm>
              <a:prstGeom prst="mathMultiply">
                <a:avLst/>
              </a:prstGeom>
              <a:solidFill>
                <a:srgbClr val="2B5259"/>
              </a:solidFill>
              <a:ln w="3175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6" name="Multiply 25"/>
              <p:cNvSpPr/>
              <p:nvPr/>
            </p:nvSpPr>
            <p:spPr>
              <a:xfrm>
                <a:off x="5295596" y="2779051"/>
                <a:ext cx="224122" cy="224122"/>
              </a:xfrm>
              <a:prstGeom prst="mathMultiply">
                <a:avLst/>
              </a:prstGeom>
              <a:solidFill>
                <a:srgbClr val="2B5259"/>
              </a:solidFill>
              <a:ln w="3175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7" name="Multiply 26"/>
              <p:cNvSpPr/>
              <p:nvPr/>
            </p:nvSpPr>
            <p:spPr>
              <a:xfrm>
                <a:off x="4699552" y="2067738"/>
                <a:ext cx="224122" cy="224122"/>
              </a:xfrm>
              <a:prstGeom prst="mathMultiply">
                <a:avLst/>
              </a:prstGeom>
              <a:solidFill>
                <a:srgbClr val="2B5259"/>
              </a:solidFill>
              <a:ln w="3175" cmpd="sng">
                <a:noFill/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dirty="0"/>
              </a:p>
            </p:txBody>
          </p:sp>
          <p:sp>
            <p:nvSpPr>
              <p:cNvPr id="28" name="Oval 27"/>
              <p:cNvSpPr/>
              <p:nvPr/>
            </p:nvSpPr>
            <p:spPr>
              <a:xfrm>
                <a:off x="4971485" y="2306762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29" name="Oval 28"/>
              <p:cNvSpPr/>
              <p:nvPr/>
            </p:nvSpPr>
            <p:spPr>
              <a:xfrm>
                <a:off x="5333059" y="3026920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0" name="Oval 29"/>
              <p:cNvSpPr/>
              <p:nvPr/>
            </p:nvSpPr>
            <p:spPr>
              <a:xfrm>
                <a:off x="5470518" y="3194261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1" name="Oval 30"/>
              <p:cNvSpPr/>
              <p:nvPr/>
            </p:nvSpPr>
            <p:spPr>
              <a:xfrm>
                <a:off x="5234452" y="3555835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2" name="Oval 31"/>
              <p:cNvSpPr/>
              <p:nvPr/>
            </p:nvSpPr>
            <p:spPr>
              <a:xfrm>
                <a:off x="5327088" y="3723176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3" name="Oval 32"/>
              <p:cNvSpPr/>
              <p:nvPr/>
            </p:nvSpPr>
            <p:spPr>
              <a:xfrm>
                <a:off x="5270314" y="3875576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4" name="Oval 33"/>
              <p:cNvSpPr/>
              <p:nvPr/>
            </p:nvSpPr>
            <p:spPr>
              <a:xfrm>
                <a:off x="4089975" y="4174396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5" name="Oval 34"/>
              <p:cNvSpPr/>
              <p:nvPr/>
            </p:nvSpPr>
            <p:spPr>
              <a:xfrm>
                <a:off x="5168717" y="4311855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Oval 35"/>
              <p:cNvSpPr/>
              <p:nvPr/>
            </p:nvSpPr>
            <p:spPr>
              <a:xfrm>
                <a:off x="5380881" y="4613665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7" name="Oval 36"/>
              <p:cNvSpPr/>
              <p:nvPr/>
            </p:nvSpPr>
            <p:spPr>
              <a:xfrm>
                <a:off x="5279284" y="4751124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Oval 37"/>
              <p:cNvSpPr/>
              <p:nvPr/>
            </p:nvSpPr>
            <p:spPr>
              <a:xfrm>
                <a:off x="5297215" y="4918465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Oval 38"/>
              <p:cNvSpPr/>
              <p:nvPr/>
            </p:nvSpPr>
            <p:spPr>
              <a:xfrm>
                <a:off x="5180677" y="5070865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0" name="Oval 39"/>
              <p:cNvSpPr/>
              <p:nvPr/>
            </p:nvSpPr>
            <p:spPr>
              <a:xfrm>
                <a:off x="5049198" y="5238206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1" name="Oval 40"/>
              <p:cNvSpPr/>
              <p:nvPr/>
            </p:nvSpPr>
            <p:spPr>
              <a:xfrm>
                <a:off x="5321126" y="5405547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42" name="Oval 41"/>
              <p:cNvSpPr/>
              <p:nvPr/>
            </p:nvSpPr>
            <p:spPr>
              <a:xfrm>
                <a:off x="5219529" y="5602770"/>
                <a:ext cx="104589" cy="109218"/>
              </a:xfrm>
              <a:prstGeom prst="ellipse">
                <a:avLst/>
              </a:prstGeom>
              <a:solidFill>
                <a:schemeClr val="accent2"/>
              </a:solidFill>
              <a:ln>
                <a:solidFill>
                  <a:schemeClr val="accent2"/>
                </a:solidFill>
              </a:ln>
              <a:effectLst/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</p:grpSp>
        <p:grpSp>
          <p:nvGrpSpPr>
            <p:cNvPr id="7" name="Group 6"/>
            <p:cNvGrpSpPr/>
            <p:nvPr/>
          </p:nvGrpSpPr>
          <p:grpSpPr>
            <a:xfrm>
              <a:off x="6869863" y="979763"/>
              <a:ext cx="1885664" cy="1518580"/>
              <a:chOff x="188691" y="4654685"/>
              <a:chExt cx="2386855" cy="1922203"/>
            </a:xfrm>
          </p:grpSpPr>
          <p:sp>
            <p:nvSpPr>
              <p:cNvPr id="8" name="Rectangle 7"/>
              <p:cNvSpPr/>
              <p:nvPr/>
            </p:nvSpPr>
            <p:spPr>
              <a:xfrm>
                <a:off x="188691" y="4654685"/>
                <a:ext cx="2186817" cy="1922203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</p:spPr>
            <p:style>
              <a:lnRef idx="1">
                <a:schemeClr val="accent1"/>
              </a:lnRef>
              <a:fillRef idx="3">
                <a:schemeClr val="accent1"/>
              </a:fillRef>
              <a:effectRef idx="2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1400"/>
              </a:p>
            </p:txBody>
          </p:sp>
          <p:grpSp>
            <p:nvGrpSpPr>
              <p:cNvPr id="9" name="Group 8"/>
              <p:cNvGrpSpPr/>
              <p:nvPr/>
            </p:nvGrpSpPr>
            <p:grpSpPr>
              <a:xfrm>
                <a:off x="254595" y="4759725"/>
                <a:ext cx="2320951" cy="1747556"/>
                <a:chOff x="425726" y="1694201"/>
                <a:chExt cx="2765666" cy="2030688"/>
              </a:xfrm>
            </p:grpSpPr>
            <p:grpSp>
              <p:nvGrpSpPr>
                <p:cNvPr id="10" name="Group 9"/>
                <p:cNvGrpSpPr/>
                <p:nvPr/>
              </p:nvGrpSpPr>
              <p:grpSpPr>
                <a:xfrm>
                  <a:off x="425726" y="1694201"/>
                  <a:ext cx="2765666" cy="2030688"/>
                  <a:chOff x="327158" y="3662110"/>
                  <a:chExt cx="2765666" cy="2030688"/>
                </a:xfrm>
              </p:grpSpPr>
              <p:sp>
                <p:nvSpPr>
                  <p:cNvPr id="12" name="TextBox 11"/>
                  <p:cNvSpPr txBox="1"/>
                  <p:nvPr/>
                </p:nvSpPr>
                <p:spPr>
                  <a:xfrm>
                    <a:off x="1060824" y="3671101"/>
                    <a:ext cx="1763060" cy="47533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>
                      <a:lnSpc>
                        <a:spcPct val="80000"/>
                      </a:lnSpc>
                    </a:pPr>
                    <a:r>
                      <a:rPr lang="en-US" b="1" dirty="0">
                        <a:solidFill>
                          <a:srgbClr val="800000"/>
                        </a:solidFill>
                      </a:rPr>
                      <a:t>All Absent</a:t>
                    </a:r>
                  </a:p>
                </p:txBody>
              </p:sp>
              <p:sp>
                <p:nvSpPr>
                  <p:cNvPr id="13" name="Multiply 12"/>
                  <p:cNvSpPr/>
                  <p:nvPr/>
                </p:nvSpPr>
                <p:spPr>
                  <a:xfrm>
                    <a:off x="327158" y="4377775"/>
                    <a:ext cx="470657" cy="470657"/>
                  </a:xfrm>
                  <a:prstGeom prst="mathMultiply">
                    <a:avLst/>
                  </a:prstGeom>
                  <a:solidFill>
                    <a:schemeClr val="accent5">
                      <a:lumMod val="50000"/>
                    </a:schemeClr>
                  </a:solidFill>
                  <a:ln w="3175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80000"/>
                      </a:lnSpc>
                    </a:pPr>
                    <a:endParaRPr lang="en-US" sz="14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14" name="TextBox 13"/>
                  <p:cNvSpPr txBox="1"/>
                  <p:nvPr/>
                </p:nvSpPr>
                <p:spPr>
                  <a:xfrm>
                    <a:off x="1060824" y="4274670"/>
                    <a:ext cx="2032000" cy="801277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>
                      <a:lnSpc>
                        <a:spcPct val="80000"/>
                      </a:lnSpc>
                    </a:pPr>
                    <a:r>
                      <a:rPr lang="en-US" b="1" dirty="0">
                        <a:solidFill>
                          <a:schemeClr val="accent5">
                            <a:lumMod val="75000"/>
                          </a:schemeClr>
                        </a:solidFill>
                      </a:rPr>
                      <a:t>Intertidal Absent</a:t>
                    </a:r>
                  </a:p>
                </p:txBody>
              </p:sp>
              <p:sp>
                <p:nvSpPr>
                  <p:cNvPr id="15" name="Multiply 14"/>
                  <p:cNvSpPr/>
                  <p:nvPr/>
                </p:nvSpPr>
                <p:spPr>
                  <a:xfrm>
                    <a:off x="336080" y="3662110"/>
                    <a:ext cx="470657" cy="470657"/>
                  </a:xfrm>
                  <a:prstGeom prst="mathMultiply">
                    <a:avLst/>
                  </a:prstGeom>
                  <a:solidFill>
                    <a:srgbClr val="800000"/>
                  </a:solidFill>
                  <a:ln w="3175" cmpd="sng">
                    <a:noFill/>
                  </a:ln>
                  <a:effectLst/>
                </p:spPr>
                <p:style>
                  <a:lnRef idx="1">
                    <a:schemeClr val="accent1"/>
                  </a:lnRef>
                  <a:fillRef idx="3">
                    <a:schemeClr val="accent1"/>
                  </a:fillRef>
                  <a:effectRef idx="2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>
                      <a:lnSpc>
                        <a:spcPct val="80000"/>
                      </a:lnSpc>
                    </a:pPr>
                    <a:endParaRPr lang="en-US" sz="1400">
                      <a:solidFill>
                        <a:schemeClr val="accent2"/>
                      </a:solidFill>
                    </a:endParaRPr>
                  </a:p>
                </p:txBody>
              </p:sp>
              <p:sp>
                <p:nvSpPr>
                  <p:cNvPr id="16" name="TextBox 15"/>
                  <p:cNvSpPr txBox="1"/>
                  <p:nvPr/>
                </p:nvSpPr>
                <p:spPr>
                  <a:xfrm>
                    <a:off x="1060824" y="5217465"/>
                    <a:ext cx="2032000" cy="47533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pPr>
                      <a:lnSpc>
                        <a:spcPct val="80000"/>
                      </a:lnSpc>
                    </a:pPr>
                    <a:r>
                      <a:rPr lang="en-US" b="1" dirty="0">
                        <a:solidFill>
                          <a:schemeClr val="accent2"/>
                        </a:solidFill>
                      </a:rPr>
                      <a:t>Present</a:t>
                    </a:r>
                  </a:p>
                </p:txBody>
              </p:sp>
            </p:grpSp>
            <p:sp>
              <p:nvSpPr>
                <p:cNvPr id="11" name="Oval 10"/>
                <p:cNvSpPr/>
                <p:nvPr/>
              </p:nvSpPr>
              <p:spPr>
                <a:xfrm>
                  <a:off x="494412" y="3311629"/>
                  <a:ext cx="327352" cy="341840"/>
                </a:xfrm>
                <a:prstGeom prst="ellipse">
                  <a:avLst/>
                </a:prstGeom>
                <a:solidFill>
                  <a:schemeClr val="accent2"/>
                </a:solidFill>
                <a:ln>
                  <a:noFill/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>
                    <a:lnSpc>
                      <a:spcPct val="80000"/>
                    </a:lnSpc>
                  </a:pPr>
                  <a:endParaRPr lang="en-US" sz="1400"/>
                </a:p>
              </p:txBody>
            </p:sp>
          </p:grpSp>
        </p:grpSp>
      </p:grpSp>
      <p:sp>
        <p:nvSpPr>
          <p:cNvPr id="43" name="TextBox 42"/>
          <p:cNvSpPr txBox="1"/>
          <p:nvPr/>
        </p:nvSpPr>
        <p:spPr>
          <a:xfrm>
            <a:off x="5634892" y="6487610"/>
            <a:ext cx="3537965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i="1" dirty="0">
                <a:solidFill>
                  <a:schemeClr val="bg2">
                    <a:lumMod val="40000"/>
                    <a:lumOff val="60000"/>
                  </a:schemeClr>
                </a:solidFill>
                <a:latin typeface="Century Gothic"/>
                <a:cs typeface="Century Gothic"/>
              </a:rPr>
              <a:t>Adapted from Polson &amp; </a:t>
            </a:r>
            <a:r>
              <a:rPr lang="en-US" sz="1400" i="1" dirty="0" err="1">
                <a:solidFill>
                  <a:schemeClr val="bg2">
                    <a:lumMod val="40000"/>
                    <a:lumOff val="60000"/>
                  </a:schemeClr>
                </a:solidFill>
                <a:latin typeface="Century Gothic"/>
                <a:cs typeface="Century Gothic"/>
              </a:rPr>
              <a:t>Zacherl</a:t>
            </a:r>
            <a:r>
              <a:rPr lang="en-US" sz="1400" i="1" dirty="0">
                <a:solidFill>
                  <a:schemeClr val="bg2">
                    <a:lumMod val="40000"/>
                    <a:lumOff val="60000"/>
                  </a:schemeClr>
                </a:solidFill>
                <a:latin typeface="Century Gothic"/>
                <a:cs typeface="Century Gothic"/>
              </a:rPr>
              <a:t>, 2009</a:t>
            </a:r>
          </a:p>
        </p:txBody>
      </p:sp>
    </p:spTree>
    <p:extLst>
      <p:ext uri="{BB962C8B-B14F-4D97-AF65-F5344CB8AC3E}">
        <p14:creationId xmlns:p14="http://schemas.microsoft.com/office/powerpoint/2010/main" val="276524589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61084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cap="small" dirty="0">
                <a:latin typeface="Garamond"/>
                <a:cs typeface="Garamond"/>
              </a:rPr>
              <a:t>Conclusions: </a:t>
            </a:r>
            <a:br>
              <a:rPr lang="en-US" cap="small" dirty="0">
                <a:latin typeface="Garamond"/>
                <a:cs typeface="Garamond"/>
              </a:rPr>
            </a:br>
            <a:r>
              <a:rPr lang="en-US" cap="small" dirty="0">
                <a:latin typeface="Garamond"/>
                <a:cs typeface="Garamond"/>
              </a:rPr>
              <a:t>parents exposed to low pH 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9834" y="1775375"/>
            <a:ext cx="6955695" cy="4586384"/>
          </a:xfrm>
        </p:spPr>
        <p:txBody>
          <a:bodyPr>
            <a:normAutofit lnSpcReduction="10000"/>
          </a:bodyPr>
          <a:lstStyle/>
          <a:p>
            <a:r>
              <a:rPr lang="en-US" u="sng" dirty="0">
                <a:solidFill>
                  <a:srgbClr val="8EB4E3"/>
                </a:solidFill>
                <a:latin typeface="Garamond"/>
                <a:cs typeface="Garamond"/>
              </a:rPr>
              <a:t>An effect</a:t>
            </a:r>
          </a:p>
          <a:p>
            <a:pPr lvl="1"/>
            <a:r>
              <a:rPr lang="en-US" dirty="0">
                <a:latin typeface="Garamond"/>
                <a:cs typeface="Garamond"/>
              </a:rPr>
              <a:t>Less ripe gonad </a:t>
            </a:r>
            <a:endParaRPr lang="en-US" u="sng" dirty="0">
              <a:solidFill>
                <a:srgbClr val="8EB4E3"/>
              </a:solidFill>
              <a:latin typeface="Garamond"/>
              <a:cs typeface="Garamond"/>
            </a:endParaRPr>
          </a:p>
          <a:p>
            <a:r>
              <a:rPr lang="en-US" u="sng" dirty="0">
                <a:solidFill>
                  <a:srgbClr val="8EB4E3"/>
                </a:solidFill>
                <a:latin typeface="Garamond"/>
                <a:cs typeface="Garamond"/>
              </a:rPr>
              <a:t>No effect</a:t>
            </a:r>
          </a:p>
          <a:p>
            <a:pPr lvl="1"/>
            <a:r>
              <a:rPr lang="en-US" dirty="0">
                <a:latin typeface="Garamond"/>
                <a:cs typeface="Garamond"/>
              </a:rPr>
              <a:t>Reproductive output, timing </a:t>
            </a:r>
            <a:endParaRPr lang="en-US" u="sng" dirty="0">
              <a:latin typeface="Garamond"/>
              <a:cs typeface="Garamond"/>
            </a:endParaRPr>
          </a:p>
          <a:p>
            <a:r>
              <a:rPr lang="en-US" u="sng" dirty="0">
                <a:solidFill>
                  <a:srgbClr val="8EB4E3"/>
                </a:solidFill>
                <a:latin typeface="Garamond"/>
                <a:cs typeface="Garamond"/>
              </a:rPr>
              <a:t>Negative</a:t>
            </a:r>
            <a:r>
              <a:rPr lang="en-US" dirty="0">
                <a:solidFill>
                  <a:srgbClr val="8EB4E3"/>
                </a:solidFill>
                <a:latin typeface="Garamond"/>
                <a:cs typeface="Garamond"/>
              </a:rPr>
              <a:t> carryover </a:t>
            </a:r>
          </a:p>
          <a:p>
            <a:pPr lvl="1"/>
            <a:r>
              <a:rPr lang="en-US" dirty="0">
                <a:latin typeface="Garamond"/>
                <a:cs typeface="Garamond"/>
              </a:rPr>
              <a:t>Larval survival lower </a:t>
            </a:r>
          </a:p>
          <a:p>
            <a:pPr lvl="1"/>
            <a:r>
              <a:rPr lang="en-US" dirty="0">
                <a:latin typeface="Garamond"/>
                <a:cs typeface="Garamond"/>
              </a:rPr>
              <a:t>Juveniles smaller (10 months) </a:t>
            </a:r>
          </a:p>
          <a:p>
            <a:r>
              <a:rPr lang="en-US" u="sng" dirty="0">
                <a:solidFill>
                  <a:srgbClr val="8EB4E3"/>
                </a:solidFill>
                <a:latin typeface="Garamond"/>
                <a:cs typeface="Garamond"/>
              </a:rPr>
              <a:t>Positive</a:t>
            </a:r>
            <a:r>
              <a:rPr lang="en-US" dirty="0">
                <a:solidFill>
                  <a:srgbClr val="8EB4E3"/>
                </a:solidFill>
                <a:latin typeface="Garamond"/>
                <a:cs typeface="Garamond"/>
              </a:rPr>
              <a:t> carry-over:</a:t>
            </a:r>
          </a:p>
          <a:p>
            <a:pPr lvl="1"/>
            <a:r>
              <a:rPr lang="en-US" dirty="0">
                <a:latin typeface="Garamond"/>
                <a:cs typeface="Garamond"/>
              </a:rPr>
              <a:t>Survival higher during field deployment</a:t>
            </a:r>
          </a:p>
        </p:txBody>
      </p:sp>
    </p:spTree>
    <p:extLst>
      <p:ext uri="{BB962C8B-B14F-4D97-AF65-F5344CB8AC3E}">
        <p14:creationId xmlns:p14="http://schemas.microsoft.com/office/powerpoint/2010/main" val="17040440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98740" y="1954759"/>
            <a:ext cx="8014080" cy="37338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latin typeface="Garamond"/>
                <a:cs typeface="Garamond"/>
              </a:rPr>
              <a:t>Explore mechanisms </a:t>
            </a:r>
            <a:r>
              <a:rPr lang="is-IS" dirty="0">
                <a:latin typeface="Garamond"/>
                <a:cs typeface="Garamond"/>
              </a:rPr>
              <a:t>… </a:t>
            </a:r>
          </a:p>
          <a:p>
            <a:r>
              <a:rPr lang="en-US" dirty="0">
                <a:latin typeface="Garamond"/>
                <a:cs typeface="Garamond"/>
              </a:rPr>
              <a:t>Gene expression in gonad, newly released larvae</a:t>
            </a:r>
          </a:p>
          <a:p>
            <a:r>
              <a:rPr lang="en-US" dirty="0">
                <a:latin typeface="Garamond"/>
                <a:cs typeface="Garamond"/>
              </a:rPr>
              <a:t>Different response to acute low pH shock if parent was exposed?  </a:t>
            </a:r>
          </a:p>
          <a:p>
            <a:r>
              <a:rPr lang="en-US" dirty="0">
                <a:latin typeface="Garamond"/>
                <a:cs typeface="Garamond"/>
              </a:rPr>
              <a:t>Genetic and/or epigenetic? </a:t>
            </a:r>
          </a:p>
          <a:p>
            <a:endParaRPr lang="en-US" dirty="0">
              <a:latin typeface="Garamond"/>
              <a:cs typeface="Garamond"/>
            </a:endParaRPr>
          </a:p>
          <a:p>
            <a:endParaRPr lang="en-US" dirty="0">
              <a:latin typeface="Garamond"/>
              <a:cs typeface="Garamond"/>
            </a:endParaRPr>
          </a:p>
          <a:p>
            <a:endParaRPr lang="en-US" dirty="0">
              <a:latin typeface="Garamond"/>
              <a:cs typeface="Garamond"/>
            </a:endParaRPr>
          </a:p>
        </p:txBody>
      </p:sp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</p:spPr>
        <p:txBody>
          <a:bodyPr/>
          <a:lstStyle/>
          <a:p>
            <a:r>
              <a:rPr lang="is-IS" cap="small" dirty="0">
                <a:latin typeface="Garamond"/>
                <a:cs typeface="Garamond"/>
              </a:rPr>
              <a:t>Next steps</a:t>
            </a:r>
            <a:endParaRPr lang="en-US" cap="small" dirty="0">
              <a:latin typeface="Garamond"/>
              <a:cs typeface="Garamond"/>
            </a:endParaRPr>
          </a:p>
        </p:txBody>
      </p:sp>
    </p:spTree>
    <p:extLst>
      <p:ext uri="{BB962C8B-B14F-4D97-AF65-F5344CB8AC3E}">
        <p14:creationId xmlns:p14="http://schemas.microsoft.com/office/powerpoint/2010/main" val="35983644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890731"/>
          </a:xfrm>
        </p:spPr>
        <p:txBody>
          <a:bodyPr>
            <a:normAutofit/>
          </a:bodyPr>
          <a:lstStyle/>
          <a:p>
            <a:r>
              <a:rPr lang="is-IS" cap="small" dirty="0">
                <a:latin typeface="Garamond"/>
                <a:cs typeface="Garamond"/>
              </a:rPr>
              <a:t>thank you</a:t>
            </a:r>
            <a:endParaRPr lang="en-US" cap="small" dirty="0">
              <a:latin typeface="Garamond"/>
              <a:cs typeface="Garamond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59832" y="1168098"/>
            <a:ext cx="8126968" cy="452596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8EB4E3"/>
                </a:solidFill>
                <a:latin typeface="Garamond"/>
                <a:cs typeface="Garamond"/>
              </a:rPr>
              <a:t>Puget Sound Restoration Fund</a:t>
            </a:r>
            <a:r>
              <a:rPr lang="en-US" dirty="0">
                <a:latin typeface="Garamond"/>
                <a:cs typeface="Garamond"/>
              </a:rPr>
              <a:t>: Ryan, Stuart, Alice, Erin, Jade, Morgan, Brian, Betsy </a:t>
            </a:r>
            <a:r>
              <a:rPr lang="is-IS" dirty="0">
                <a:latin typeface="Garamond"/>
                <a:cs typeface="Garamond"/>
              </a:rPr>
              <a:t>… </a:t>
            </a:r>
            <a:endParaRPr lang="en-US" dirty="0">
              <a:latin typeface="Garamond"/>
              <a:cs typeface="Garamond"/>
            </a:endParaRPr>
          </a:p>
          <a:p>
            <a:r>
              <a:rPr lang="en-US" dirty="0">
                <a:solidFill>
                  <a:srgbClr val="8EB4E3"/>
                </a:solidFill>
                <a:latin typeface="Garamond"/>
                <a:cs typeface="Garamond"/>
              </a:rPr>
              <a:t>Helpers</a:t>
            </a:r>
            <a:r>
              <a:rPr lang="en-US" dirty="0">
                <a:latin typeface="Garamond"/>
                <a:cs typeface="Garamond"/>
              </a:rPr>
              <a:t>: </a:t>
            </a:r>
            <a:r>
              <a:rPr lang="en-US" dirty="0" err="1">
                <a:latin typeface="Garamond"/>
                <a:cs typeface="Garamond"/>
              </a:rPr>
              <a:t>Yaamini</a:t>
            </a:r>
            <a:r>
              <a:rPr lang="en-US" dirty="0">
                <a:latin typeface="Garamond"/>
                <a:cs typeface="Garamond"/>
              </a:rPr>
              <a:t>, Grace, Olivia, Megan, Rhonda, </a:t>
            </a:r>
            <a:r>
              <a:rPr lang="en-US" dirty="0" err="1">
                <a:latin typeface="Garamond"/>
                <a:cs typeface="Garamond"/>
              </a:rPr>
              <a:t>Kaitlyn</a:t>
            </a:r>
            <a:r>
              <a:rPr lang="en-US" dirty="0">
                <a:latin typeface="Garamond"/>
                <a:cs typeface="Garamond"/>
              </a:rPr>
              <a:t>, Lindsay, Duncan, Sam, </a:t>
            </a:r>
            <a:r>
              <a:rPr lang="en-US" dirty="0" err="1">
                <a:latin typeface="Garamond"/>
                <a:cs typeface="Garamond"/>
              </a:rPr>
              <a:t>Hollie</a:t>
            </a:r>
            <a:r>
              <a:rPr lang="en-US" dirty="0">
                <a:latin typeface="Garamond"/>
                <a:cs typeface="Garamond"/>
              </a:rPr>
              <a:t>, Steven, Steven’s kids, Brent, Mom &amp; Ian </a:t>
            </a:r>
          </a:p>
          <a:p>
            <a:r>
              <a:rPr lang="en-US" dirty="0">
                <a:solidFill>
                  <a:srgbClr val="8EB4E3"/>
                </a:solidFill>
                <a:latin typeface="Garamond"/>
                <a:cs typeface="Garamond"/>
              </a:rPr>
              <a:t>WA DNR</a:t>
            </a:r>
            <a:r>
              <a:rPr lang="en-US" dirty="0">
                <a:latin typeface="Garamond"/>
                <a:cs typeface="Garamond"/>
              </a:rPr>
              <a:t>: Micah, Emily</a:t>
            </a:r>
          </a:p>
          <a:p>
            <a:r>
              <a:rPr lang="en-US" dirty="0">
                <a:solidFill>
                  <a:srgbClr val="8EB4E3"/>
                </a:solidFill>
                <a:latin typeface="Garamond"/>
                <a:cs typeface="Garamond"/>
              </a:rPr>
              <a:t>Committee</a:t>
            </a:r>
            <a:r>
              <a:rPr lang="en-US" dirty="0">
                <a:latin typeface="Garamond"/>
                <a:cs typeface="Garamond"/>
              </a:rPr>
              <a:t>: Steven, Rick, Jackie </a:t>
            </a:r>
          </a:p>
          <a:p>
            <a:pPr marL="0" indent="0">
              <a:buNone/>
            </a:pPr>
            <a:endParaRPr lang="en-US" dirty="0">
              <a:latin typeface="Garamond"/>
              <a:cs typeface="Garamond"/>
            </a:endParaRPr>
          </a:p>
          <a:p>
            <a:endParaRPr lang="en-US" dirty="0">
              <a:latin typeface="Garamond"/>
              <a:cs typeface="Garamond"/>
            </a:endParaRPr>
          </a:p>
          <a:p>
            <a:endParaRPr lang="en-US" dirty="0">
              <a:latin typeface="Garamond"/>
              <a:cs typeface="Garamond"/>
            </a:endParaRPr>
          </a:p>
          <a:p>
            <a:endParaRPr lang="en-US" dirty="0">
              <a:latin typeface="Garamond"/>
              <a:cs typeface="Garamond"/>
            </a:endParaRPr>
          </a:p>
          <a:p>
            <a:endParaRPr lang="en-US" dirty="0">
              <a:latin typeface="Garamond"/>
              <a:cs typeface="Garamond"/>
            </a:endParaRPr>
          </a:p>
        </p:txBody>
      </p:sp>
      <p:pic>
        <p:nvPicPr>
          <p:cNvPr id="9" name="Picture 8" descr="Roberts-lab-logo.png"/>
          <p:cNvPicPr>
            <a:picLocks noChangeAspect="1"/>
          </p:cNvPicPr>
          <p:nvPr/>
        </p:nvPicPr>
        <p:blipFill>
          <a:blip r:embed="rId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0811" y="5217264"/>
            <a:ext cx="1612840" cy="1416619"/>
          </a:xfrm>
          <a:prstGeom prst="rect">
            <a:avLst/>
          </a:prstGeom>
        </p:spPr>
      </p:pic>
      <p:pic>
        <p:nvPicPr>
          <p:cNvPr id="10" name="Picture 9" descr="NSF_log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95066" y="5305384"/>
            <a:ext cx="1328499" cy="1328499"/>
          </a:xfrm>
          <a:prstGeom prst="rect">
            <a:avLst/>
          </a:prstGeom>
        </p:spPr>
      </p:pic>
      <p:pic>
        <p:nvPicPr>
          <p:cNvPr id="11" name="Picture 10" descr="safs_logo3001.png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0641" y="5305384"/>
            <a:ext cx="804147" cy="1328500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401409" y="5175411"/>
            <a:ext cx="1859477" cy="779233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828705" y="5305384"/>
            <a:ext cx="1385147" cy="1385147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68929" y="6018992"/>
            <a:ext cx="3086751" cy="614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7379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ontent Placeholder 2"/>
          <p:cNvSpPr>
            <a:spLocks noGrp="1"/>
          </p:cNvSpPr>
          <p:nvPr>
            <p:ph idx="1"/>
          </p:nvPr>
        </p:nvSpPr>
        <p:spPr>
          <a:xfrm>
            <a:off x="487513" y="1457217"/>
            <a:ext cx="8338966" cy="4771899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en-US" sz="3200" dirty="0">
                <a:latin typeface="Garamond"/>
                <a:cs typeface="Garamond"/>
                <a:sym typeface="Wingdings"/>
              </a:rPr>
              <a:t>Early life stages are vulnerable </a:t>
            </a:r>
          </a:p>
          <a:p>
            <a:pPr marL="457200" lvl="1" indent="0">
              <a:buNone/>
            </a:pPr>
            <a:endParaRPr lang="en-US" dirty="0">
              <a:latin typeface="Wingdings"/>
              <a:ea typeface="Wingdings"/>
              <a:cs typeface="Wingdings"/>
              <a:sym typeface="Wingdings"/>
            </a:endParaRPr>
          </a:p>
          <a:p>
            <a:pPr lvl="1"/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</a:t>
            </a:r>
            <a:r>
              <a:rPr lang="en-US" dirty="0">
                <a:latin typeface="Garamond"/>
                <a:cs typeface="Garamond"/>
                <a:sym typeface="Wingdings"/>
              </a:rPr>
              <a:t> </a:t>
            </a:r>
            <a:r>
              <a:rPr lang="en-US" dirty="0">
                <a:latin typeface="Garamond"/>
                <a:cs typeface="Garamond"/>
              </a:rPr>
              <a:t>Larval growth, survival </a:t>
            </a:r>
            <a:r>
              <a:rPr lang="en-US" sz="2000" dirty="0">
                <a:solidFill>
                  <a:srgbClr val="8EB4E3"/>
                </a:solidFill>
                <a:latin typeface="Garamond"/>
                <a:cs typeface="Garamond"/>
              </a:rPr>
              <a:t>(Hettinger et al. 2013)</a:t>
            </a:r>
            <a:endParaRPr lang="en-US" dirty="0">
              <a:solidFill>
                <a:srgbClr val="8EB4E3"/>
              </a:solidFill>
              <a:latin typeface="Garamond"/>
              <a:cs typeface="Garamond"/>
            </a:endParaRPr>
          </a:p>
          <a:p>
            <a:pPr lvl="1"/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</a:t>
            </a:r>
            <a:r>
              <a:rPr lang="en-US" dirty="0">
                <a:latin typeface="Garamond"/>
                <a:cs typeface="Garamond"/>
                <a:sym typeface="Wingdings"/>
              </a:rPr>
              <a:t> J</a:t>
            </a:r>
            <a:r>
              <a:rPr lang="en-US" dirty="0">
                <a:latin typeface="Garamond"/>
                <a:cs typeface="Garamond"/>
              </a:rPr>
              <a:t>uvenile growth after larval exposure </a:t>
            </a:r>
            <a:r>
              <a:rPr lang="en-US" sz="2000" dirty="0">
                <a:solidFill>
                  <a:srgbClr val="8EB4E3"/>
                </a:solidFill>
                <a:latin typeface="Garamond"/>
                <a:cs typeface="Garamond"/>
              </a:rPr>
              <a:t>(Hettinger et al. 2012)</a:t>
            </a:r>
          </a:p>
          <a:p>
            <a:pPr lvl="1"/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</a:t>
            </a:r>
            <a:r>
              <a:rPr lang="en-US" dirty="0">
                <a:latin typeface="Garamond"/>
                <a:cs typeface="Garamond"/>
              </a:rPr>
              <a:t> Juvenile predation rate </a:t>
            </a:r>
            <a:r>
              <a:rPr lang="en-US" sz="2000" dirty="0">
                <a:solidFill>
                  <a:srgbClr val="8EB4E3"/>
                </a:solidFill>
                <a:latin typeface="Garamond"/>
                <a:cs typeface="Garamond"/>
              </a:rPr>
              <a:t>(Sanford et al. 2013)</a:t>
            </a:r>
            <a:endParaRPr lang="en-US" dirty="0">
              <a:solidFill>
                <a:srgbClr val="8EB4E3"/>
              </a:solidFill>
              <a:latin typeface="Garamond"/>
              <a:cs typeface="Garamond"/>
            </a:endParaRPr>
          </a:p>
          <a:p>
            <a:pPr lvl="1"/>
            <a:r>
              <a:rPr lang="en-US" dirty="0">
                <a:latin typeface="Garamond"/>
                <a:cs typeface="Garamond"/>
              </a:rPr>
              <a:t>Also evidence of tolerance </a:t>
            </a:r>
            <a:r>
              <a:rPr lang="en-US" sz="2000" dirty="0">
                <a:solidFill>
                  <a:srgbClr val="8EB4E3"/>
                </a:solidFill>
                <a:latin typeface="Garamond"/>
                <a:cs typeface="Garamond"/>
              </a:rPr>
              <a:t>(</a:t>
            </a:r>
            <a:r>
              <a:rPr lang="en-US" sz="2000" dirty="0" err="1">
                <a:solidFill>
                  <a:srgbClr val="8EB4E3"/>
                </a:solidFill>
                <a:latin typeface="Garamond"/>
                <a:cs typeface="Garamond"/>
              </a:rPr>
              <a:t>Waldbusser</a:t>
            </a:r>
            <a:r>
              <a:rPr lang="en-US" sz="2000" dirty="0">
                <a:solidFill>
                  <a:srgbClr val="8EB4E3"/>
                </a:solidFill>
                <a:latin typeface="Garamond"/>
                <a:cs typeface="Garamond"/>
              </a:rPr>
              <a:t> 2016)</a:t>
            </a:r>
            <a:endParaRPr lang="en-US" dirty="0">
              <a:solidFill>
                <a:srgbClr val="8EB4E3"/>
              </a:solidFill>
              <a:latin typeface="Garamond"/>
              <a:cs typeface="Garamond"/>
            </a:endParaRP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457200" lvl="1" indent="0">
              <a:buNone/>
            </a:pPr>
            <a:r>
              <a:rPr lang="en-US" dirty="0">
                <a:latin typeface="Garamond"/>
                <a:cs typeface="Garamond"/>
              </a:rPr>
              <a:t>Parental exposure? </a:t>
            </a: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0" indent="0">
              <a:buNone/>
            </a:pPr>
            <a:endParaRPr lang="en-US" sz="2800" dirty="0">
              <a:latin typeface="Garamond"/>
              <a:cs typeface="Garamond"/>
            </a:endParaRP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lvl="1"/>
            <a:endParaRPr lang="en-US" dirty="0">
              <a:latin typeface="Garamond"/>
              <a:cs typeface="Garamond"/>
            </a:endParaRPr>
          </a:p>
          <a:p>
            <a:endParaRPr lang="en-US" sz="2800" dirty="0">
              <a:latin typeface="Garamond"/>
              <a:cs typeface="Garamond"/>
            </a:endParaRPr>
          </a:p>
        </p:txBody>
      </p:sp>
      <p:sp>
        <p:nvSpPr>
          <p:cNvPr id="57" name="Title 1"/>
          <p:cNvSpPr txBox="1">
            <a:spLocks/>
          </p:cNvSpPr>
          <p:nvPr/>
        </p:nvSpPr>
        <p:spPr>
          <a:xfrm>
            <a:off x="0" y="248979"/>
            <a:ext cx="8133702" cy="7644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cap="small" dirty="0">
                <a:latin typeface="Garamond"/>
                <a:cs typeface="Garamond"/>
              </a:rPr>
              <a:t>Ocean acidification, what we know</a:t>
            </a:r>
          </a:p>
        </p:txBody>
      </p:sp>
      <p:pic>
        <p:nvPicPr>
          <p:cNvPr id="58" name="Picture 57" descr="IMG_3604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49" t="12708" r="2349" b="19349"/>
          <a:stretch/>
        </p:blipFill>
        <p:spPr>
          <a:xfrm>
            <a:off x="7981458" y="159187"/>
            <a:ext cx="1020631" cy="111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97355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ontent Placeholder 2"/>
          <p:cNvSpPr>
            <a:spLocks noGrp="1"/>
          </p:cNvSpPr>
          <p:nvPr>
            <p:ph idx="1"/>
          </p:nvPr>
        </p:nvSpPr>
        <p:spPr>
          <a:xfrm>
            <a:off x="607661" y="2039026"/>
            <a:ext cx="7160038" cy="4120137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en-US" dirty="0">
                <a:latin typeface="Garamond"/>
                <a:cs typeface="Garamond"/>
              </a:rPr>
              <a:t>Parental exposure can influence offspring response to stress </a:t>
            </a:r>
            <a:r>
              <a:rPr lang="en-US" sz="2000" dirty="0">
                <a:solidFill>
                  <a:schemeClr val="bg2">
                    <a:lumMod val="40000"/>
                    <a:lumOff val="60000"/>
                  </a:schemeClr>
                </a:solidFill>
                <a:latin typeface="Garamond"/>
                <a:cs typeface="Garamond"/>
              </a:rPr>
              <a:t>(e.g. Parker et al. 2012)</a:t>
            </a: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marL="457200" lvl="1" indent="0">
              <a:buNone/>
            </a:pPr>
            <a:r>
              <a:rPr lang="en-US" dirty="0">
                <a:solidFill>
                  <a:srgbClr val="8EB4E3"/>
                </a:solidFill>
                <a:latin typeface="Garamond"/>
                <a:cs typeface="Garamond"/>
              </a:rPr>
              <a:t>This may allow oyster populations or breeding lines to quickly respond to changing ocean </a:t>
            </a:r>
            <a:endParaRPr lang="en-US" sz="2800" dirty="0">
              <a:solidFill>
                <a:srgbClr val="8EB4E3"/>
              </a:solidFill>
              <a:latin typeface="Garamond"/>
              <a:cs typeface="Garamond"/>
            </a:endParaRPr>
          </a:p>
          <a:p>
            <a:pPr marL="457200" lvl="1" indent="0">
              <a:buNone/>
            </a:pPr>
            <a:endParaRPr lang="en-US" dirty="0">
              <a:latin typeface="Garamond"/>
              <a:cs typeface="Garamond"/>
            </a:endParaRPr>
          </a:p>
          <a:p>
            <a:pPr lvl="1"/>
            <a:endParaRPr lang="en-US" dirty="0">
              <a:latin typeface="Garamond"/>
              <a:cs typeface="Garamond"/>
            </a:endParaRPr>
          </a:p>
          <a:p>
            <a:endParaRPr lang="en-US" sz="2800" dirty="0">
              <a:latin typeface="Garamond"/>
              <a:cs typeface="Garamond"/>
            </a:endParaRPr>
          </a:p>
        </p:txBody>
      </p:sp>
      <p:sp>
        <p:nvSpPr>
          <p:cNvPr id="57" name="Title 1"/>
          <p:cNvSpPr txBox="1">
            <a:spLocks/>
          </p:cNvSpPr>
          <p:nvPr/>
        </p:nvSpPr>
        <p:spPr>
          <a:xfrm>
            <a:off x="0" y="248979"/>
            <a:ext cx="8133702" cy="7644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cap="small" dirty="0">
                <a:latin typeface="Garamond"/>
                <a:cs typeface="Garamond"/>
              </a:rPr>
              <a:t>Can oysters “adapt” to OA? </a:t>
            </a:r>
          </a:p>
        </p:txBody>
      </p:sp>
      <p:pic>
        <p:nvPicPr>
          <p:cNvPr id="58" name="Picture 57" descr="IMG_3604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49" t="12708" r="2349" b="19349"/>
          <a:stretch/>
        </p:blipFill>
        <p:spPr>
          <a:xfrm>
            <a:off x="7981458" y="159187"/>
            <a:ext cx="1020631" cy="111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4657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56166" y="1529646"/>
            <a:ext cx="8247943" cy="4940300"/>
          </a:xfrm>
        </p:spPr>
        <p:txBody>
          <a:bodyPr>
            <a:normAutofit/>
          </a:bodyPr>
          <a:lstStyle/>
          <a:p>
            <a:r>
              <a:rPr lang="en-US" sz="2800" dirty="0">
                <a:latin typeface="Garamond"/>
                <a:cs typeface="Garamond"/>
              </a:rPr>
              <a:t>Negative carry-over:</a:t>
            </a:r>
          </a:p>
          <a:p>
            <a:pPr lvl="1"/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</a:t>
            </a:r>
            <a:r>
              <a:rPr lang="en-US" dirty="0">
                <a:latin typeface="Garamond"/>
                <a:cs typeface="Garamond"/>
                <a:sym typeface="Wingdings"/>
              </a:rPr>
              <a:t> </a:t>
            </a:r>
            <a:r>
              <a:rPr lang="en-US" dirty="0">
                <a:latin typeface="Garamond"/>
                <a:cs typeface="Garamond"/>
              </a:rPr>
              <a:t>larval survival, maternal Pacific oyster </a:t>
            </a:r>
            <a:r>
              <a:rPr lang="en-US" sz="2000" dirty="0">
                <a:solidFill>
                  <a:srgbClr val="8EB4E3"/>
                </a:solidFill>
                <a:latin typeface="Garamond"/>
                <a:cs typeface="Garamond"/>
              </a:rPr>
              <a:t>(</a:t>
            </a:r>
            <a:r>
              <a:rPr lang="en-US" sz="2000" dirty="0" err="1">
                <a:solidFill>
                  <a:srgbClr val="8EB4E3"/>
                </a:solidFill>
                <a:latin typeface="Garamond"/>
                <a:cs typeface="Garamond"/>
              </a:rPr>
              <a:t>Venkataraman</a:t>
            </a:r>
            <a:r>
              <a:rPr lang="en-US" sz="2000" dirty="0">
                <a:solidFill>
                  <a:srgbClr val="8EB4E3"/>
                </a:solidFill>
                <a:latin typeface="Garamond"/>
                <a:cs typeface="Garamond"/>
              </a:rPr>
              <a:t> in press)</a:t>
            </a:r>
          </a:p>
          <a:p>
            <a:pPr lvl="1"/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</a:t>
            </a:r>
            <a:r>
              <a:rPr lang="en-US" dirty="0">
                <a:latin typeface="Garamond"/>
                <a:cs typeface="Garamond"/>
                <a:sym typeface="Wingdings"/>
              </a:rPr>
              <a:t> </a:t>
            </a:r>
            <a:r>
              <a:rPr lang="en-US" dirty="0">
                <a:latin typeface="Garamond"/>
                <a:cs typeface="Garamond"/>
              </a:rPr>
              <a:t>fecundity, sex ratio change, Sydney rock oyster </a:t>
            </a:r>
            <a:r>
              <a:rPr lang="en-US" sz="2000" dirty="0">
                <a:solidFill>
                  <a:srgbClr val="8EB4E3"/>
                </a:solidFill>
                <a:latin typeface="Garamond"/>
                <a:cs typeface="Garamond"/>
              </a:rPr>
              <a:t>(Parker 2018)</a:t>
            </a:r>
          </a:p>
          <a:p>
            <a:r>
              <a:rPr lang="en-US" sz="2800" dirty="0">
                <a:latin typeface="Garamond"/>
                <a:cs typeface="Garamond"/>
              </a:rPr>
              <a:t>Positive carry-over: </a:t>
            </a:r>
          </a:p>
          <a:p>
            <a:pPr lvl="1"/>
            <a:r>
              <a:rPr lang="en-US" dirty="0">
                <a:latin typeface="Wingdings"/>
                <a:ea typeface="Wingdings"/>
                <a:cs typeface="Wingdings"/>
                <a:sym typeface="Wingdings"/>
              </a:rPr>
              <a:t></a:t>
            </a:r>
            <a:r>
              <a:rPr lang="en-US" dirty="0">
                <a:latin typeface="Garamond"/>
                <a:cs typeface="Garamond"/>
                <a:sym typeface="Wingdings"/>
              </a:rPr>
              <a:t> </a:t>
            </a:r>
            <a:r>
              <a:rPr lang="en-US" dirty="0">
                <a:latin typeface="Garamond"/>
                <a:cs typeface="Garamond"/>
              </a:rPr>
              <a:t>growth, Sydney rock oyster larvae </a:t>
            </a:r>
            <a:r>
              <a:rPr lang="en-US" sz="2000" dirty="0">
                <a:solidFill>
                  <a:srgbClr val="8EB4E3"/>
                </a:solidFill>
                <a:latin typeface="Garamond"/>
                <a:cs typeface="Garamond"/>
              </a:rPr>
              <a:t>(Parker 2012, 2015, 2017)</a:t>
            </a:r>
          </a:p>
          <a:p>
            <a:pPr lvl="1"/>
            <a:endParaRPr lang="en-US" dirty="0">
              <a:latin typeface="Garamond"/>
              <a:cs typeface="Garamond"/>
            </a:endParaRPr>
          </a:p>
          <a:p>
            <a:pPr marL="0" indent="0">
              <a:buNone/>
            </a:pPr>
            <a:r>
              <a:rPr lang="en-US" sz="2800" dirty="0">
                <a:latin typeface="Garamond"/>
                <a:cs typeface="Garamond"/>
              </a:rPr>
              <a:t>Olympia oyster? </a:t>
            </a:r>
          </a:p>
          <a:p>
            <a:endParaRPr lang="en-US" sz="2800" dirty="0">
              <a:latin typeface="Garamond"/>
              <a:cs typeface="Garamond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656166" y="202866"/>
            <a:ext cx="7140221" cy="7644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cap="small" dirty="0">
                <a:latin typeface="Garamond"/>
                <a:cs typeface="Garamond"/>
              </a:rPr>
              <a:t>Parental exposure, other oysters</a:t>
            </a:r>
          </a:p>
        </p:txBody>
      </p:sp>
      <p:pic>
        <p:nvPicPr>
          <p:cNvPr id="8" name="Picture 7" descr="IMG_3604.jp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49" t="12708" r="2349" b="19349"/>
          <a:stretch/>
        </p:blipFill>
        <p:spPr>
          <a:xfrm>
            <a:off x="7981458" y="159187"/>
            <a:ext cx="1020631" cy="111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52437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02792" y="2094086"/>
            <a:ext cx="7755370" cy="3621263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cap="small" dirty="0">
                <a:latin typeface="Garamond"/>
                <a:cs typeface="Garamond"/>
              </a:rPr>
              <a:t>How does adult low pH exposure affect:</a:t>
            </a:r>
            <a:endParaRPr lang="en-US" dirty="0">
              <a:latin typeface="Garamond"/>
              <a:cs typeface="Garamond"/>
            </a:endParaRPr>
          </a:p>
          <a:p>
            <a:r>
              <a:rPr lang="en-US" dirty="0">
                <a:latin typeface="Garamond"/>
                <a:cs typeface="Garamond"/>
              </a:rPr>
              <a:t>Reproduction  - </a:t>
            </a:r>
            <a:r>
              <a:rPr lang="en-US" dirty="0">
                <a:solidFill>
                  <a:srgbClr val="8EB4E3"/>
                </a:solidFill>
                <a:latin typeface="Garamond"/>
                <a:cs typeface="Garamond"/>
              </a:rPr>
              <a:t>gonad stage, # larvae produced </a:t>
            </a:r>
          </a:p>
          <a:p>
            <a:r>
              <a:rPr lang="en-US" dirty="0">
                <a:latin typeface="Garamond"/>
                <a:cs typeface="Garamond"/>
              </a:rPr>
              <a:t>Offspring viability – </a:t>
            </a:r>
            <a:r>
              <a:rPr lang="en-US" dirty="0">
                <a:solidFill>
                  <a:srgbClr val="8EB4E3"/>
                </a:solidFill>
                <a:latin typeface="Garamond"/>
                <a:cs typeface="Garamond"/>
              </a:rPr>
              <a:t>survival, growth</a:t>
            </a:r>
          </a:p>
          <a:p>
            <a:r>
              <a:rPr lang="en-US" dirty="0">
                <a:latin typeface="Garamond"/>
                <a:cs typeface="Garamond"/>
              </a:rPr>
              <a:t>Offspring response to pH – </a:t>
            </a:r>
            <a:r>
              <a:rPr lang="en-US" dirty="0">
                <a:solidFill>
                  <a:srgbClr val="8EB4E3"/>
                </a:solidFill>
                <a:latin typeface="Garamond"/>
                <a:cs typeface="Garamond"/>
              </a:rPr>
              <a:t>juvenile survival under stress, in varying pH</a:t>
            </a: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169333" y="248979"/>
            <a:ext cx="7634112" cy="76440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cap="small" dirty="0">
                <a:latin typeface="Garamond"/>
                <a:cs typeface="Garamond"/>
              </a:rPr>
              <a:t>Questions</a:t>
            </a:r>
          </a:p>
        </p:txBody>
      </p:sp>
      <p:pic>
        <p:nvPicPr>
          <p:cNvPr id="8" name="Picture 7" descr="IMG_3604.jp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1049" t="12708" r="2349" b="19349"/>
          <a:stretch/>
        </p:blipFill>
        <p:spPr>
          <a:xfrm>
            <a:off x="7981458" y="159187"/>
            <a:ext cx="1020631" cy="1116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085024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cap="small" dirty="0">
                <a:latin typeface="Garamond"/>
                <a:cs typeface="Garamond"/>
              </a:rPr>
              <a:t>Design </a:t>
            </a:r>
          </a:p>
        </p:txBody>
      </p:sp>
      <p:sp>
        <p:nvSpPr>
          <p:cNvPr id="13" name="Rounded Rectangle 12"/>
          <p:cNvSpPr/>
          <p:nvPr/>
        </p:nvSpPr>
        <p:spPr>
          <a:xfrm>
            <a:off x="1241907" y="2103098"/>
            <a:ext cx="3209790" cy="656295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Adults in pH treatment 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(7 weeks)</a:t>
            </a:r>
          </a:p>
        </p:txBody>
      </p:sp>
      <p:sp>
        <p:nvSpPr>
          <p:cNvPr id="20" name="Rounded Rectangle 19"/>
          <p:cNvSpPr/>
          <p:nvPr/>
        </p:nvSpPr>
        <p:spPr>
          <a:xfrm>
            <a:off x="4962336" y="2103098"/>
            <a:ext cx="1643299" cy="656295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Low (7.3) Ambient (7.8)</a:t>
            </a:r>
          </a:p>
        </p:txBody>
      </p:sp>
      <p:sp>
        <p:nvSpPr>
          <p:cNvPr id="21" name="Rounded Rectangle 20"/>
          <p:cNvSpPr/>
          <p:nvPr/>
        </p:nvSpPr>
        <p:spPr>
          <a:xfrm>
            <a:off x="7126465" y="2103098"/>
            <a:ext cx="1541263" cy="656295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Gonad stage</a:t>
            </a:r>
          </a:p>
        </p:txBody>
      </p:sp>
      <p:sp>
        <p:nvSpPr>
          <p:cNvPr id="33" name="Rounded Rectangle 32"/>
          <p:cNvSpPr/>
          <p:nvPr/>
        </p:nvSpPr>
        <p:spPr>
          <a:xfrm>
            <a:off x="1231508" y="2965498"/>
            <a:ext cx="3220188" cy="654823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Adults spawn, larvae collected 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(7 weeks)</a:t>
            </a:r>
          </a:p>
        </p:txBody>
      </p:sp>
      <p:sp>
        <p:nvSpPr>
          <p:cNvPr id="34" name="Rounded Rectangle 33"/>
          <p:cNvSpPr/>
          <p:nvPr/>
        </p:nvSpPr>
        <p:spPr>
          <a:xfrm>
            <a:off x="1241909" y="3828292"/>
            <a:ext cx="3209789" cy="654823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Larvae reared 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(to post-set) </a:t>
            </a:r>
          </a:p>
        </p:txBody>
      </p:sp>
      <p:sp>
        <p:nvSpPr>
          <p:cNvPr id="36" name="Rounded Rectangle 35"/>
          <p:cNvSpPr/>
          <p:nvPr/>
        </p:nvSpPr>
        <p:spPr>
          <a:xfrm>
            <a:off x="1241909" y="4695066"/>
            <a:ext cx="3209789" cy="654823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Juveniles grown 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(10 months) </a:t>
            </a:r>
          </a:p>
        </p:txBody>
      </p:sp>
      <p:sp>
        <p:nvSpPr>
          <p:cNvPr id="37" name="Rounded Rectangle 36"/>
          <p:cNvSpPr/>
          <p:nvPr/>
        </p:nvSpPr>
        <p:spPr>
          <a:xfrm>
            <a:off x="1231509" y="5551750"/>
            <a:ext cx="3220188" cy="654823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Juveniles in pH treatment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(3 months)</a:t>
            </a:r>
          </a:p>
        </p:txBody>
      </p:sp>
      <p:sp>
        <p:nvSpPr>
          <p:cNvPr id="39" name="Rounded Rectangle 38"/>
          <p:cNvSpPr/>
          <p:nvPr/>
        </p:nvSpPr>
        <p:spPr>
          <a:xfrm>
            <a:off x="4982072" y="5552423"/>
            <a:ext cx="1643299" cy="656295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Low (7.5) Ambient (7.8)</a:t>
            </a:r>
          </a:p>
        </p:txBody>
      </p:sp>
      <p:sp>
        <p:nvSpPr>
          <p:cNvPr id="42" name="Rounded Rectangle 41"/>
          <p:cNvSpPr/>
          <p:nvPr/>
        </p:nvSpPr>
        <p:spPr>
          <a:xfrm>
            <a:off x="7126466" y="3828292"/>
            <a:ext cx="1541260" cy="654823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Survival</a:t>
            </a:r>
          </a:p>
        </p:txBody>
      </p:sp>
      <p:sp>
        <p:nvSpPr>
          <p:cNvPr id="44" name="Rounded Rectangle 43"/>
          <p:cNvSpPr/>
          <p:nvPr/>
        </p:nvSpPr>
        <p:spPr>
          <a:xfrm>
            <a:off x="7126463" y="4695066"/>
            <a:ext cx="1525832" cy="654823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Growth</a:t>
            </a:r>
          </a:p>
        </p:txBody>
      </p:sp>
      <p:sp>
        <p:nvSpPr>
          <p:cNvPr id="45" name="Rounded Rectangle 44"/>
          <p:cNvSpPr/>
          <p:nvPr/>
        </p:nvSpPr>
        <p:spPr>
          <a:xfrm>
            <a:off x="7126463" y="5551749"/>
            <a:ext cx="1525832" cy="656969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Survival</a:t>
            </a:r>
          </a:p>
        </p:txBody>
      </p:sp>
      <p:sp>
        <p:nvSpPr>
          <p:cNvPr id="52" name="Rounded Rectangle 51"/>
          <p:cNvSpPr/>
          <p:nvPr/>
        </p:nvSpPr>
        <p:spPr>
          <a:xfrm>
            <a:off x="7126467" y="2965497"/>
            <a:ext cx="1541261" cy="647176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# larvae produced</a:t>
            </a:r>
          </a:p>
        </p:txBody>
      </p:sp>
      <p:sp>
        <p:nvSpPr>
          <p:cNvPr id="53" name="Rounded Rectangle 52"/>
          <p:cNvSpPr/>
          <p:nvPr/>
        </p:nvSpPr>
        <p:spPr>
          <a:xfrm>
            <a:off x="1197253" y="1460285"/>
            <a:ext cx="3334827" cy="522289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Garamond"/>
                <a:cs typeface="Garamond"/>
              </a:rPr>
              <a:t>Phase</a:t>
            </a:r>
          </a:p>
        </p:txBody>
      </p:sp>
      <p:sp>
        <p:nvSpPr>
          <p:cNvPr id="54" name="Rounded Rectangle 53"/>
          <p:cNvSpPr/>
          <p:nvPr/>
        </p:nvSpPr>
        <p:spPr>
          <a:xfrm>
            <a:off x="5151331" y="1460285"/>
            <a:ext cx="1519769" cy="522289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55" name="Rounded Rectangle 54"/>
          <p:cNvSpPr/>
          <p:nvPr/>
        </p:nvSpPr>
        <p:spPr>
          <a:xfrm>
            <a:off x="6877693" y="1515117"/>
            <a:ext cx="2173374" cy="522289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Garamond"/>
                <a:cs typeface="Garamond"/>
              </a:rPr>
              <a:t>Metric</a:t>
            </a:r>
          </a:p>
        </p:txBody>
      </p:sp>
      <p:cxnSp>
        <p:nvCxnSpPr>
          <p:cNvPr id="59" name="Straight Arrow Connector 58"/>
          <p:cNvCxnSpPr/>
          <p:nvPr/>
        </p:nvCxnSpPr>
        <p:spPr>
          <a:xfrm>
            <a:off x="668510" y="2103100"/>
            <a:ext cx="0" cy="4103473"/>
          </a:xfrm>
          <a:prstGeom prst="straightConnector1">
            <a:avLst/>
          </a:prstGeom>
          <a:ln w="76200" cmpd="sng">
            <a:solidFill>
              <a:srgbClr val="B3B3B3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1" name="Rounded Rectangle 60"/>
          <p:cNvSpPr/>
          <p:nvPr/>
        </p:nvSpPr>
        <p:spPr>
          <a:xfrm>
            <a:off x="266135" y="1460285"/>
            <a:ext cx="871029" cy="522289"/>
          </a:xfrm>
          <a:prstGeom prst="roundRect">
            <a:avLst/>
          </a:prstGeom>
          <a:noFill/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400" dirty="0">
                <a:solidFill>
                  <a:schemeClr val="tx1"/>
                </a:solidFill>
                <a:latin typeface="Garamond"/>
                <a:cs typeface="Garamond"/>
              </a:rPr>
              <a:t>Time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4962336" y="2973144"/>
            <a:ext cx="1643299" cy="2376744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Ambient </a:t>
            </a:r>
          </a:p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</p:spTree>
    <p:extLst>
      <p:ext uri="{BB962C8B-B14F-4D97-AF65-F5344CB8AC3E}">
        <p14:creationId xmlns:p14="http://schemas.microsoft.com/office/powerpoint/2010/main" val="19076152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  <p:bldP spid="34" grpId="0" animBg="1"/>
      <p:bldP spid="36" grpId="0" animBg="1"/>
      <p:bldP spid="37" grpId="0" animBg="1"/>
      <p:bldP spid="39" grpId="0" animBg="1"/>
      <p:bldP spid="42" grpId="0" animBg="1"/>
      <p:bldP spid="44" grpId="0" animBg="1"/>
      <p:bldP spid="45" grpId="0" animBg="1"/>
      <p:bldP spid="52" grpId="0" animBg="1"/>
      <p:bldP spid="22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90158" y="210092"/>
            <a:ext cx="8424748" cy="1143000"/>
          </a:xfrm>
        </p:spPr>
        <p:txBody>
          <a:bodyPr>
            <a:normAutofit fontScale="90000"/>
          </a:bodyPr>
          <a:lstStyle/>
          <a:p>
            <a:r>
              <a:rPr lang="en-US" cap="small" dirty="0">
                <a:latin typeface="Garamond"/>
                <a:cs typeface="Garamond"/>
              </a:rPr>
              <a:t>Adults held 7 weeks in low pH (7.3), ambient pH (7.8), at 10°C</a:t>
            </a:r>
          </a:p>
        </p:txBody>
      </p:sp>
      <p:pic>
        <p:nvPicPr>
          <p:cNvPr id="7" name="Picture 6" descr="IMG_7173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8790" y="1625929"/>
            <a:ext cx="6586021" cy="4939516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4" name="Rounded Rectangle 13"/>
          <p:cNvSpPr/>
          <p:nvPr/>
        </p:nvSpPr>
        <p:spPr>
          <a:xfrm>
            <a:off x="221284" y="1453332"/>
            <a:ext cx="995936" cy="522289"/>
          </a:xfrm>
          <a:prstGeom prst="roundRect">
            <a:avLst/>
          </a:prstGeom>
          <a:solidFill>
            <a:srgbClr val="B3B3B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6" name="Rounded Rectangle 15"/>
          <p:cNvSpPr/>
          <p:nvPr/>
        </p:nvSpPr>
        <p:spPr>
          <a:xfrm>
            <a:off x="221808" y="5052876"/>
            <a:ext cx="995936" cy="522289"/>
          </a:xfrm>
          <a:prstGeom prst="roundRect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19" name="Oval 18"/>
          <p:cNvSpPr/>
          <p:nvPr/>
        </p:nvSpPr>
        <p:spPr>
          <a:xfrm>
            <a:off x="221808" y="4103481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Grow</a:t>
            </a:r>
          </a:p>
        </p:txBody>
      </p:sp>
      <p:sp>
        <p:nvSpPr>
          <p:cNvPr id="20" name="Oval 19"/>
          <p:cNvSpPr/>
          <p:nvPr/>
        </p:nvSpPr>
        <p:spPr>
          <a:xfrm>
            <a:off x="157119" y="2232355"/>
            <a:ext cx="1099904" cy="721784"/>
          </a:xfrm>
          <a:prstGeom prst="ellipse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</a:p>
        </p:txBody>
      </p:sp>
      <p:sp>
        <p:nvSpPr>
          <p:cNvPr id="21" name="Oval 20"/>
          <p:cNvSpPr/>
          <p:nvPr/>
        </p:nvSpPr>
        <p:spPr>
          <a:xfrm>
            <a:off x="221808" y="3174733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</a:p>
        </p:txBody>
      </p:sp>
    </p:spTree>
    <p:extLst>
      <p:ext uri="{BB962C8B-B14F-4D97-AF65-F5344CB8AC3E}">
        <p14:creationId xmlns:p14="http://schemas.microsoft.com/office/powerpoint/2010/main" val="220909695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0" name="Straight Arrow Connector 19"/>
          <p:cNvCxnSpPr/>
          <p:nvPr/>
        </p:nvCxnSpPr>
        <p:spPr>
          <a:xfrm>
            <a:off x="719252" y="1025667"/>
            <a:ext cx="0" cy="5088741"/>
          </a:xfrm>
          <a:prstGeom prst="straightConnector1">
            <a:avLst/>
          </a:prstGeom>
          <a:ln w="76200" cmpd="sng">
            <a:solidFill>
              <a:schemeClr val="tx1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Rounded Rectangle 20"/>
          <p:cNvSpPr/>
          <p:nvPr/>
        </p:nvSpPr>
        <p:spPr>
          <a:xfrm>
            <a:off x="221284" y="1453332"/>
            <a:ext cx="995936" cy="522289"/>
          </a:xfrm>
          <a:prstGeom prst="roundRect">
            <a:avLst/>
          </a:prstGeom>
          <a:solidFill>
            <a:srgbClr val="B3B3B3"/>
          </a:solidFill>
          <a:ln w="76200" cmpd="sng">
            <a:solidFill>
              <a:srgbClr val="0000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22" name="Rounded Rectangle 21"/>
          <p:cNvSpPr/>
          <p:nvPr/>
        </p:nvSpPr>
        <p:spPr>
          <a:xfrm>
            <a:off x="221808" y="5052876"/>
            <a:ext cx="995936" cy="522289"/>
          </a:xfrm>
          <a:prstGeom prst="roundRect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b="1" dirty="0">
                <a:solidFill>
                  <a:schemeClr val="bg1"/>
                </a:solidFill>
                <a:latin typeface="Garamond"/>
                <a:cs typeface="Garamond"/>
              </a:rPr>
              <a:t>pH</a:t>
            </a:r>
          </a:p>
        </p:txBody>
      </p:sp>
      <p:sp>
        <p:nvSpPr>
          <p:cNvPr id="23" name="Oval 22"/>
          <p:cNvSpPr/>
          <p:nvPr/>
        </p:nvSpPr>
        <p:spPr>
          <a:xfrm>
            <a:off x="221808" y="4103481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Grow</a:t>
            </a:r>
          </a:p>
        </p:txBody>
      </p:sp>
      <p:sp>
        <p:nvSpPr>
          <p:cNvPr id="24" name="Oval 23"/>
          <p:cNvSpPr/>
          <p:nvPr/>
        </p:nvSpPr>
        <p:spPr>
          <a:xfrm>
            <a:off x="157119" y="2232355"/>
            <a:ext cx="1099904" cy="721784"/>
          </a:xfrm>
          <a:prstGeom prst="ellipse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7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Spawn &amp;   collect</a:t>
            </a:r>
          </a:p>
        </p:txBody>
      </p:sp>
      <p:sp>
        <p:nvSpPr>
          <p:cNvPr id="25" name="Oval 24"/>
          <p:cNvSpPr/>
          <p:nvPr/>
        </p:nvSpPr>
        <p:spPr>
          <a:xfrm>
            <a:off x="221808" y="3174733"/>
            <a:ext cx="995936" cy="721784"/>
          </a:xfrm>
          <a:prstGeom prst="ellipse">
            <a:avLst/>
          </a:prstGeom>
          <a:solidFill>
            <a:srgbClr val="8EB4E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lnSpc>
                <a:spcPct val="50000"/>
              </a:lnSpc>
            </a:pPr>
            <a:r>
              <a:rPr lang="en-US" sz="1600" b="1" dirty="0">
                <a:solidFill>
                  <a:srgbClr val="000000"/>
                </a:solidFill>
                <a:latin typeface="Garamond"/>
                <a:cs typeface="Garamond"/>
              </a:rPr>
              <a:t>Rear</a:t>
            </a:r>
          </a:p>
        </p:txBody>
      </p:sp>
      <p:sp>
        <p:nvSpPr>
          <p:cNvPr id="26" name="Title 1"/>
          <p:cNvSpPr>
            <a:spLocks noGrp="1"/>
          </p:cNvSpPr>
          <p:nvPr>
            <p:ph type="title"/>
          </p:nvPr>
        </p:nvSpPr>
        <p:spPr>
          <a:xfrm>
            <a:off x="716130" y="100856"/>
            <a:ext cx="8229600" cy="935963"/>
          </a:xfrm>
        </p:spPr>
        <p:txBody>
          <a:bodyPr>
            <a:normAutofit fontScale="90000"/>
          </a:bodyPr>
          <a:lstStyle/>
          <a:p>
            <a:r>
              <a:rPr lang="en-US" cap="small" dirty="0">
                <a:latin typeface="Garamond"/>
                <a:cs typeface="Garamond"/>
              </a:rPr>
              <a:t>Gonad less developed in low pH</a:t>
            </a:r>
          </a:p>
        </p:txBody>
      </p:sp>
      <p:grpSp>
        <p:nvGrpSpPr>
          <p:cNvPr id="42" name="Group 41">
            <a:extLst>
              <a:ext uri="{FF2B5EF4-FFF2-40B4-BE49-F238E27FC236}">
                <a16:creationId xmlns:a16="http://schemas.microsoft.com/office/drawing/2014/main" id="{F3784C8E-FE12-7D41-B91D-D993A79DD8AD}"/>
              </a:ext>
            </a:extLst>
          </p:cNvPr>
          <p:cNvGrpSpPr/>
          <p:nvPr/>
        </p:nvGrpSpPr>
        <p:grpSpPr>
          <a:xfrm>
            <a:off x="1551470" y="1036819"/>
            <a:ext cx="4800963" cy="5455680"/>
            <a:chOff x="1479831" y="1491564"/>
            <a:chExt cx="3851151" cy="4376340"/>
          </a:xfrm>
        </p:grpSpPr>
        <p:pic>
          <p:nvPicPr>
            <p:cNvPr id="1026" name="Picture 2" descr="https://lh5.googleusercontent.com/fxCwqO9rf2ap_ErOieWzQu5C29879Anz_-5pKNcWIx1HMaWhuNlLIWo7FYLTdm-N4crhYYbcJDZBXvtyy_RX46OGsyEXHYIb_yX4E3VARAbkTGcwguxF_nVdjs-xyvACPYgBSSmX">
              <a:extLst>
                <a:ext uri="{FF2B5EF4-FFF2-40B4-BE49-F238E27FC236}">
                  <a16:creationId xmlns:a16="http://schemas.microsoft.com/office/drawing/2014/main" id="{4FF78597-8834-CE49-89D8-666A52692A4D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" r="48103"/>
            <a:stretch/>
          </p:blipFill>
          <p:spPr bwMode="auto">
            <a:xfrm>
              <a:off x="1479831" y="1491564"/>
              <a:ext cx="3851151" cy="437634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grpSp>
          <p:nvGrpSpPr>
            <p:cNvPr id="2" name="Group 1">
              <a:extLst>
                <a:ext uri="{FF2B5EF4-FFF2-40B4-BE49-F238E27FC236}">
                  <a16:creationId xmlns:a16="http://schemas.microsoft.com/office/drawing/2014/main" id="{A4959821-1B5A-1A4A-AB66-1AC2063CD7CC}"/>
                </a:ext>
              </a:extLst>
            </p:cNvPr>
            <p:cNvGrpSpPr/>
            <p:nvPr/>
          </p:nvGrpSpPr>
          <p:grpSpPr>
            <a:xfrm>
              <a:off x="3211549" y="4464373"/>
              <a:ext cx="2119433" cy="1027974"/>
              <a:chOff x="4588020" y="6204649"/>
              <a:chExt cx="2119433" cy="1027974"/>
            </a:xfrm>
          </p:grpSpPr>
          <p:sp>
            <p:nvSpPr>
              <p:cNvPr id="27" name="TextBox 26"/>
              <p:cNvSpPr txBox="1"/>
              <p:nvPr/>
            </p:nvSpPr>
            <p:spPr>
              <a:xfrm>
                <a:off x="5512955" y="6204649"/>
                <a:ext cx="1194498" cy="2962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wrap="square" rtlCol="0">
                <a:spAutoFit/>
              </a:bodyPr>
              <a:lstStyle/>
              <a:p>
                <a:r>
                  <a:rPr lang="en-US" b="1" dirty="0">
                    <a:solidFill>
                      <a:schemeClr val="bg1"/>
                    </a:solidFill>
                    <a:latin typeface="Garamond" panose="02020404030301010803" pitchFamily="18" charset="0"/>
                  </a:rPr>
                  <a:t>p=0.0083</a:t>
                </a:r>
                <a:endParaRPr lang="en-US" sz="2000" b="1" dirty="0">
                  <a:solidFill>
                    <a:schemeClr val="bg1"/>
                  </a:solidFill>
                  <a:latin typeface="Garamond" panose="02020404030301010803" pitchFamily="18" charset="0"/>
                </a:endParaRPr>
              </a:p>
            </p:txBody>
          </p:sp>
          <p:grpSp>
            <p:nvGrpSpPr>
              <p:cNvPr id="28" name="Group 27"/>
              <p:cNvGrpSpPr/>
              <p:nvPr/>
            </p:nvGrpSpPr>
            <p:grpSpPr>
              <a:xfrm>
                <a:off x="4588020" y="6565541"/>
                <a:ext cx="1070933" cy="667082"/>
                <a:chOff x="3046192" y="3787519"/>
                <a:chExt cx="845794" cy="667082"/>
              </a:xfrm>
            </p:grpSpPr>
            <p:cxnSp>
              <p:nvCxnSpPr>
                <p:cNvPr id="29" name="Straight Arrow Connector 28"/>
                <p:cNvCxnSpPr>
                  <a:cxnSpLocks/>
                </p:cNvCxnSpPr>
                <p:nvPr/>
              </p:nvCxnSpPr>
              <p:spPr>
                <a:xfrm flipH="1">
                  <a:off x="3539384" y="3787519"/>
                  <a:ext cx="352602" cy="667082"/>
                </a:xfrm>
                <a:prstGeom prst="straightConnector1">
                  <a:avLst/>
                </a:prstGeom>
                <a:ln>
                  <a:solidFill>
                    <a:schemeClr val="bg1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0" name="Straight Arrow Connector 29"/>
                <p:cNvCxnSpPr>
                  <a:cxnSpLocks/>
                </p:cNvCxnSpPr>
                <p:nvPr/>
              </p:nvCxnSpPr>
              <p:spPr>
                <a:xfrm flipH="1">
                  <a:off x="3046192" y="3787519"/>
                  <a:ext cx="845794" cy="667082"/>
                </a:xfrm>
                <a:prstGeom prst="straightConnector1">
                  <a:avLst/>
                </a:prstGeom>
                <a:ln>
                  <a:solidFill>
                    <a:schemeClr val="bg1"/>
                  </a:solidFill>
                  <a:tailEnd type="arrow"/>
                </a:ln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</p:grpSp>
        </p:grpSp>
        <p:sp>
          <p:nvSpPr>
            <p:cNvPr id="38" name="Frame 37">
              <a:extLst>
                <a:ext uri="{FF2B5EF4-FFF2-40B4-BE49-F238E27FC236}">
                  <a16:creationId xmlns:a16="http://schemas.microsoft.com/office/drawing/2014/main" id="{C0FE363F-7208-6F4F-9523-A7BF79ADEE3F}"/>
                </a:ext>
              </a:extLst>
            </p:cNvPr>
            <p:cNvSpPr/>
            <p:nvPr/>
          </p:nvSpPr>
          <p:spPr>
            <a:xfrm>
              <a:off x="5006898" y="3213837"/>
              <a:ext cx="312933" cy="800602"/>
            </a:xfrm>
            <a:prstGeom prst="frame">
              <a:avLst>
                <a:gd name="adj1" fmla="val 50000"/>
              </a:avLst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88098918"/>
      </p:ext>
    </p:extLst>
  </p:cSld>
  <p:clrMapOvr>
    <a:masterClrMapping/>
  </p:clrMapOvr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25228</TotalTime>
  <Words>977</Words>
  <Application>Microsoft Macintosh PowerPoint</Application>
  <PresentationFormat>On-screen Show (4:3)</PresentationFormat>
  <Paragraphs>239</Paragraphs>
  <Slides>22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22</vt:i4>
      </vt:variant>
    </vt:vector>
  </HeadingPairs>
  <TitlesOfParts>
    <vt:vector size="28" baseType="lpstr">
      <vt:lpstr>Arial</vt:lpstr>
      <vt:lpstr>Calibri</vt:lpstr>
      <vt:lpstr>Century Gothic</vt:lpstr>
      <vt:lpstr>Garamond</vt:lpstr>
      <vt:lpstr>Wingdings</vt:lpstr>
      <vt:lpstr> Black </vt:lpstr>
      <vt:lpstr>Carry-over effects of parental pH exposure in the Olympia oyster</vt:lpstr>
      <vt:lpstr>The Olympia oyster </vt:lpstr>
      <vt:lpstr>PowerPoint Presentation</vt:lpstr>
      <vt:lpstr>PowerPoint Presentation</vt:lpstr>
      <vt:lpstr>PowerPoint Presentation</vt:lpstr>
      <vt:lpstr>PowerPoint Presentation</vt:lpstr>
      <vt:lpstr>Design </vt:lpstr>
      <vt:lpstr>Adults held 7 weeks in low pH (7.3), ambient pH (7.8), at 10°C</vt:lpstr>
      <vt:lpstr>Gonad less developed in low pH</vt:lpstr>
      <vt:lpstr>Gonad less developed in low pH</vt:lpstr>
      <vt:lpstr>No sign. effect on gonad sex</vt:lpstr>
      <vt:lpstr>Larvae collected &amp;  counted for 7 weeks</vt:lpstr>
      <vt:lpstr>No pH effect on larval production or timing </vt:lpstr>
      <vt:lpstr>Larvae reared in treatment &amp; spawning groups</vt:lpstr>
      <vt:lpstr>Survival trended lower from low pH parents (not significant)</vt:lpstr>
      <vt:lpstr>Adult exposure =   Juvenile size</vt:lpstr>
      <vt:lpstr>Juvenile deployment </vt:lpstr>
      <vt:lpstr>Adult low pH exposure =    offspring survival under stress*</vt:lpstr>
      <vt:lpstr>Adult low pH exposure =    offspring survival under stress</vt:lpstr>
      <vt:lpstr>Conclusions:  parents exposed to low pH </vt:lpstr>
      <vt:lpstr>Next steps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Parental pH exposure, carry-over effects, Olympia oyster</dc:title>
  <dc:creator>Laura Spencer</dc:creator>
  <cp:lastModifiedBy>Laura H Spencer</cp:lastModifiedBy>
  <cp:revision>178</cp:revision>
  <dcterms:created xsi:type="dcterms:W3CDTF">2018-08-20T00:21:18Z</dcterms:created>
  <dcterms:modified xsi:type="dcterms:W3CDTF">2018-11-14T21:25:53Z</dcterms:modified>
</cp:coreProperties>
</file>